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notesMasterIdLst>
    <p:notesMasterId r:id="rId32"/>
  </p:notesMasterIdLst>
  <p:sldIdLst>
    <p:sldId id="438" r:id="rId6"/>
    <p:sldId id="436" r:id="rId7"/>
    <p:sldId id="476" r:id="rId8"/>
    <p:sldId id="477" r:id="rId9"/>
    <p:sldId id="478" r:id="rId10"/>
    <p:sldId id="493" r:id="rId11"/>
    <p:sldId id="486" r:id="rId12"/>
    <p:sldId id="487" r:id="rId13"/>
    <p:sldId id="488" r:id="rId14"/>
    <p:sldId id="489" r:id="rId15"/>
    <p:sldId id="490" r:id="rId16"/>
    <p:sldId id="494" r:id="rId17"/>
    <p:sldId id="495" r:id="rId18"/>
    <p:sldId id="496" r:id="rId19"/>
    <p:sldId id="497" r:id="rId20"/>
    <p:sldId id="491" r:id="rId21"/>
    <p:sldId id="492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98" r:id="rId30"/>
    <p:sldId id="499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0BE0FA-7FD0-E5C3-BF0A-EE3F88EE094A}" name="Richard Ottens" initials="RO" userId="bbda4ff25d0d6e3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4"/>
    <a:srgbClr val="C4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75507"/>
  </p:normalViewPr>
  <p:slideViewPr>
    <p:cSldViewPr snapToGrid="0">
      <p:cViewPr varScale="1">
        <p:scale>
          <a:sx n="86" d="100"/>
          <a:sy n="86" d="100"/>
        </p:scale>
        <p:origin x="144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2D9D5-2A75-43C9-B092-296B9C07457B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30C66-7978-49C1-8C07-E218A4AF18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17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Peiling onder het publiek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025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zowel Gold als GINA wordt genoemd dat er geen device superieur is (dosisaerosol </a:t>
            </a:r>
            <a:r>
              <a:rPr lang="nl-NL" dirty="0" err="1"/>
              <a:t>vs</a:t>
            </a:r>
            <a:r>
              <a:rPr lang="nl-NL" dirty="0"/>
              <a:t> poederinhalator)</a:t>
            </a:r>
          </a:p>
          <a:p>
            <a:r>
              <a:rPr lang="nl-NL" dirty="0"/>
              <a:t>In GINA is er zelfs nadruk op </a:t>
            </a:r>
            <a:r>
              <a:rPr lang="nl-NL" dirty="0" err="1"/>
              <a:t>milieu-aspecten</a:t>
            </a:r>
            <a:r>
              <a:rPr lang="nl-NL" dirty="0"/>
              <a:t> van inhalatoren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04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Het is voornamelijk van belang dat de </a:t>
            </a:r>
            <a:r>
              <a:rPr lang="nl-NL" dirty="0" err="1"/>
              <a:t>patient</a:t>
            </a:r>
            <a:r>
              <a:rPr lang="nl-NL" dirty="0"/>
              <a:t> over de juiste vaardigheden beschikt om een inhalator te kunnen gebruiken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67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een meta-analyse is er geen verschil in effectiviteit van </a:t>
            </a:r>
            <a:r>
              <a:rPr lang="nl-NL" dirty="0" err="1"/>
              <a:t>beta</a:t>
            </a:r>
            <a:r>
              <a:rPr lang="nl-NL" dirty="0"/>
              <a:t> agonisten in astma en COPD. Deze </a:t>
            </a:r>
            <a:r>
              <a:rPr lang="nl-NL" dirty="0" err="1"/>
              <a:t>forest</a:t>
            </a:r>
            <a:r>
              <a:rPr lang="nl-NL" dirty="0"/>
              <a:t> plot heeft betrekking tot </a:t>
            </a:r>
            <a:r>
              <a:rPr lang="nl-NL" dirty="0" err="1"/>
              <a:t>beta</a:t>
            </a:r>
            <a:r>
              <a:rPr lang="nl-NL" dirty="0"/>
              <a:t> agonisten met een gecombineerde uitkomstmaat (FEV1, PEF, of </a:t>
            </a:r>
            <a:r>
              <a:rPr lang="nl-NL" dirty="0" err="1"/>
              <a:t>sGAW</a:t>
            </a:r>
            <a:r>
              <a:rPr lang="nl-NL" dirty="0"/>
              <a:t>):</a:t>
            </a:r>
          </a:p>
          <a:p>
            <a:pPr marL="171450" indent="-171450">
              <a:buFontTx/>
              <a:buChar char="-"/>
            </a:pPr>
            <a:r>
              <a:rPr lang="nl-NL" dirty="0"/>
              <a:t>Voor astma zijn er veel studies die een vergelijkbare effectiviteit laten zien tussen DPI en MDI</a:t>
            </a:r>
          </a:p>
          <a:p>
            <a:pPr marL="171450" indent="-171450">
              <a:buFontTx/>
              <a:buChar char="-"/>
            </a:pPr>
            <a:r>
              <a:rPr lang="nl-NL" dirty="0"/>
              <a:t>Voor COPD zijn er 2 (oude) studies die een vergelijkbare effectiviteit laten zien.</a:t>
            </a:r>
          </a:p>
          <a:p>
            <a:endParaRPr lang="nl-NL" dirty="0"/>
          </a:p>
          <a:p>
            <a:r>
              <a:rPr lang="nl-NL" dirty="0"/>
              <a:t>Voor ICS zijn er 4 studies in astma die vergelijkbare uitkomsten laten zien op het gebied van longfunctie en symptomen (hier is geen figuur van).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356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In deze studie wordt de deeltjesgrootte uitgedrukt in </a:t>
            </a:r>
            <a:r>
              <a:rPr lang="nl-NL" sz="1200" dirty="0"/>
              <a:t>MMAD (= </a:t>
            </a:r>
            <a:r>
              <a:rPr lang="nl-NL" sz="1200" dirty="0" err="1"/>
              <a:t>mass</a:t>
            </a:r>
            <a:r>
              <a:rPr lang="nl-NL" sz="1200" dirty="0"/>
              <a:t> </a:t>
            </a:r>
            <a:r>
              <a:rPr lang="nl-NL" sz="1200" dirty="0" err="1"/>
              <a:t>median</a:t>
            </a:r>
            <a:r>
              <a:rPr lang="nl-NL" sz="1200" dirty="0"/>
              <a:t> </a:t>
            </a:r>
            <a:r>
              <a:rPr lang="nl-NL" sz="1200" dirty="0" err="1"/>
              <a:t>aerodynamic</a:t>
            </a:r>
            <a:r>
              <a:rPr lang="nl-NL" sz="1200" dirty="0"/>
              <a:t> diameter) van Foster </a:t>
            </a:r>
            <a:r>
              <a:rPr lang="nl-NL" sz="1200" dirty="0" err="1"/>
              <a:t>Nexthaler</a:t>
            </a:r>
            <a:r>
              <a:rPr lang="nl-NL" sz="1200" dirty="0"/>
              <a:t> </a:t>
            </a:r>
            <a:r>
              <a:rPr lang="nl-NL" sz="1200" dirty="0" err="1"/>
              <a:t>vs</a:t>
            </a:r>
            <a:r>
              <a:rPr lang="nl-NL" sz="1200" dirty="0"/>
              <a:t> Foster aerosol onderzocht. MMAD voor zwel de LABA als de </a:t>
            </a:r>
            <a:r>
              <a:rPr lang="nl-NL" sz="1200" dirty="0" err="1"/>
              <a:t>steroid</a:t>
            </a:r>
            <a:r>
              <a:rPr lang="nl-NL" sz="1200" dirty="0"/>
              <a:t> is vergelijkbaar.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48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23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98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zijn poederinhalatoren met lage weerstand, zie het overzicht van IMIS aan de rechterzijde.</a:t>
            </a:r>
          </a:p>
          <a:p>
            <a:r>
              <a:rPr lang="nl-NL" dirty="0"/>
              <a:t>Een </a:t>
            </a:r>
            <a:r>
              <a:rPr lang="nl-NL" dirty="0" err="1"/>
              <a:t>softmist</a:t>
            </a:r>
            <a:r>
              <a:rPr lang="nl-NL" dirty="0"/>
              <a:t> inhalator heeft ook een lage weerstand.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14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18% van de CO2 uitstoot in de zorg wordt veroorzaakt door geneesmiddelen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83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Verminderen van milieubelasting van medicatie gebruik is 1 van de 5 </a:t>
            </a:r>
            <a:r>
              <a:rPr lang="nl-NL" dirty="0" err="1"/>
              <a:t>peilers</a:t>
            </a:r>
            <a:r>
              <a:rPr lang="nl-NL" dirty="0"/>
              <a:t> van de Green Deal Duurzame Zorg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58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Antwoorden:</a:t>
            </a:r>
          </a:p>
          <a:p>
            <a:pPr marL="228600" indent="-228600">
              <a:buAutoNum type="arabicParenR"/>
            </a:pPr>
            <a:r>
              <a:rPr lang="nl-NL" dirty="0"/>
              <a:t>50%</a:t>
            </a:r>
          </a:p>
          <a:p>
            <a:pPr marL="228600" indent="-228600">
              <a:buAutoNum type="arabicParenR"/>
            </a:pPr>
            <a:r>
              <a:rPr lang="nl-NL" dirty="0"/>
              <a:t>630 miljoen</a:t>
            </a:r>
          </a:p>
          <a:p>
            <a:pPr marL="228600" indent="-228600">
              <a:buAutoNum type="arabicParenR"/>
            </a:pPr>
            <a:r>
              <a:rPr lang="nl-NL" dirty="0"/>
              <a:t>Nee, een soft mist inhaler bevat geen drijfgassen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30C66-7978-49C1-8C07-E218A4AF18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00" dirty="0"/>
              <a:t>In deze tabel zie je een overzicht van het ‘</a:t>
            </a:r>
            <a:r>
              <a:rPr lang="nl-NL" sz="1000" dirty="0" err="1"/>
              <a:t>global</a:t>
            </a:r>
            <a:r>
              <a:rPr lang="nl-NL" sz="1000" dirty="0"/>
              <a:t> warming </a:t>
            </a:r>
            <a:r>
              <a:rPr lang="nl-NL" sz="1000" dirty="0" err="1"/>
              <a:t>potential</a:t>
            </a:r>
            <a:r>
              <a:rPr lang="nl-NL" sz="1000" dirty="0"/>
              <a:t> (GWP)’ oftewel ‘</a:t>
            </a:r>
            <a:r>
              <a:rPr lang="nl-NL" sz="1000" dirty="0" err="1"/>
              <a:t>aardopwarmingsvermogen</a:t>
            </a:r>
            <a:r>
              <a:rPr lang="nl-NL" sz="1000" dirty="0"/>
              <a:t>’ drijfgassen in inhalatoren.</a:t>
            </a:r>
          </a:p>
          <a:p>
            <a:r>
              <a:rPr lang="nl-NL" sz="1000" dirty="0"/>
              <a:t>Zoals je ziet is het meest voorkomende drijfgas, HFA-134a, 1300x potenter dan CO2. HFA-227ea is zelfs 3350x potenter.</a:t>
            </a:r>
          </a:p>
          <a:p>
            <a:endParaRPr lang="nl-NL" sz="1000" dirty="0"/>
          </a:p>
          <a:p>
            <a:r>
              <a:rPr lang="nl-NL" sz="1000" dirty="0"/>
              <a:t>Wel zijn er nieuwe drijfgassen in ontwikkeling (HFO1234ze en HFA152a) met een veel lagere CO2 uitstoot die naar verwachting vanaf 2025 op de markt kunnen komen. </a:t>
            </a:r>
          </a:p>
          <a:p>
            <a:endParaRPr lang="nl-NL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5 oktober is er overeenstemming vanuit EU dat producenten van </a:t>
            </a:r>
            <a:r>
              <a:rPr lang="nl-NL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dosisaerosolen</a:t>
            </a:r>
            <a:r>
              <a:rPr lang="nl-NL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veilig moeten overstappen naar drijfgassen met lager GWP. Initieel was het voorstel: 50% reductie in 2025, dit is nu uitgesteld naar 2030. Kortom, het duurt nog lang voordat alle drijfgassen met hoog GWP vervangen worden.</a:t>
            </a:r>
          </a:p>
          <a:p>
            <a:endParaRPr lang="nl-NL" sz="1000" dirty="0"/>
          </a:p>
          <a:p>
            <a:endParaRPr lang="nl-NL" sz="1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70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patiënt met astma of COPD gebruikt gemiddeld 5,5 inhalatoren per jaar. 14 Uit berekeningen van het RIVM blijkt dat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dosisaerosolen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de Nederlandse markt per individuele verpakking een klimaatimpact hebben van 8-77 kg CO2-equivalent (afhankelijk van type en hoeveelheid drijfgas). Dat komt neer op 44-423,5 kg CO2-equivalent per jaar, per patiënt. De gemiddelde jaarlijkse onderhoudsbehandeling met een dosisaerosol van één patiënt staat daarmee gelijk aan een enkele vlucht van Rotterdam naar Parijs.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Ref: 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Wichers et al. Milieu-impact van inhalatoren in Nederland en wereldwijd. NTVG 2022;166:D6718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18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tabel laat de CO2 voetafdruk zien van verschillende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inhalers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uit life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analyses. Dit betekent dat dit de CO2 voetafdruk is vanaf productie tot gebruik tot wegwerpen. Het is een artikel uit de UK dus er staan andere types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inhalers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in.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Fostair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Foster.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Salamol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salbutamol aerosol,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Clenil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beclomethason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 onderstaand bijschrift uit het artikel:</a:t>
            </a:r>
          </a:p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indicative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monthly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carbon footprint in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lifecycle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Different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methodologies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assumptions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databases,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direct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unfair. The carbon footprint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device apart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refillable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Respimat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Breezhaler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carbon footprint per 30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treatment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*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Clenil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HFA152a shows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carbon footprint of a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HFA152a-containing MDI. **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Easyhaler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UK are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carbon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offsets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carbon footprint.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15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een Nederlands studie van ten Have et al is gekeken naar voorschrijfdata van inhalatiemedicatie in NL voor astma en COPD </a:t>
            </a:r>
            <a:r>
              <a:rPr lang="nl-NL" dirty="0" err="1"/>
              <a:t>patienten</a:t>
            </a:r>
            <a:r>
              <a:rPr lang="nl-NL" dirty="0"/>
              <a:t>. </a:t>
            </a:r>
          </a:p>
          <a:p>
            <a:r>
              <a:rPr lang="nl-NL" dirty="0"/>
              <a:t>In 2020 gebruikten 1.4 miljoen </a:t>
            </a:r>
            <a:r>
              <a:rPr lang="nl-NL" dirty="0" err="1"/>
              <a:t>patienten</a:t>
            </a:r>
            <a:r>
              <a:rPr lang="nl-NL" dirty="0"/>
              <a:t> inhalatiemedicatie voor astma en COPD, </a:t>
            </a:r>
            <a:r>
              <a:rPr lang="nl-NL" dirty="0" err="1"/>
              <a:t>waarvoan</a:t>
            </a:r>
            <a:r>
              <a:rPr lang="nl-NL" dirty="0"/>
              <a:t> 49.6% aerosol </a:t>
            </a:r>
          </a:p>
          <a:p>
            <a:r>
              <a:rPr lang="nl-NL" dirty="0"/>
              <a:t>Ze hebben geschat dat 70% vervangen kan worden door een poederinhalator/</a:t>
            </a:r>
            <a:r>
              <a:rPr lang="nl-NL" dirty="0" err="1"/>
              <a:t>softmistinhaler</a:t>
            </a:r>
            <a:r>
              <a:rPr lang="nl-NL" dirty="0"/>
              <a:t> (gebaseerd op het gegeven dat in Zweden slechts 10% van alle voorgeschreven inhalatoren een aerosol betreft)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Switchen van een aerosol naar poederinhalator/soft mist inhalator bespaart 60-66 miljoen kg CO2 en is potentieel ook nog eens kostenbesparend (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 49.1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indien voor een goedkoop alternatief wordt gekozen.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1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 dirty="0" err="1"/>
              <a:t>global</a:t>
            </a:r>
            <a:r>
              <a:rPr lang="nl-NL" dirty="0"/>
              <a:t> warming </a:t>
            </a:r>
            <a:r>
              <a:rPr lang="nl-NL" dirty="0" err="1"/>
              <a:t>potential</a:t>
            </a:r>
            <a:r>
              <a:rPr lang="nl-NL" dirty="0"/>
              <a:t> (GWP) is heel laag voor poederinhalatoren (zie gele staaf in grafiek) vergeleken met GWP van </a:t>
            </a:r>
            <a:r>
              <a:rPr lang="nl-NL" dirty="0" err="1"/>
              <a:t>aerosolen</a:t>
            </a:r>
            <a:r>
              <a:rPr lang="nl-NL" dirty="0"/>
              <a:t> (blauwe staaf is </a:t>
            </a:r>
            <a:r>
              <a:rPr lang="nl-NL" dirty="0" err="1"/>
              <a:t>norfluraan</a:t>
            </a:r>
            <a:r>
              <a:rPr lang="nl-NL" dirty="0"/>
              <a:t> = meest gebruikte drijfgas).</a:t>
            </a:r>
          </a:p>
          <a:p>
            <a:r>
              <a:rPr lang="nl-NL" dirty="0"/>
              <a:t>Een keerzijde is plastic grondstofgebruik voor de productie van poederinhalatoren. Echter: een dosisaerosol wordt met plastic voorzetkamer gebruikt, dat is ook grondstofverbruik. In de life </a:t>
            </a:r>
            <a:r>
              <a:rPr lang="nl-NL" dirty="0" err="1"/>
              <a:t>cycle</a:t>
            </a:r>
            <a:r>
              <a:rPr lang="nl-NL" dirty="0"/>
              <a:t> analyse van </a:t>
            </a:r>
            <a:r>
              <a:rPr lang="nl-NL" dirty="0" err="1"/>
              <a:t>Jeswani</a:t>
            </a:r>
            <a:r>
              <a:rPr lang="nl-NL" dirty="0"/>
              <a:t> waarin GWP en grondstofgebruik wordt vergeleken tussen </a:t>
            </a:r>
            <a:r>
              <a:rPr lang="nl-NL" dirty="0" err="1"/>
              <a:t>dosisaerosolen</a:t>
            </a:r>
            <a:r>
              <a:rPr lang="nl-NL" dirty="0"/>
              <a:t> en poederinhalatoren, is gebruik van de voorzetkamer niet meegenomen. Een eerlijke vergelijking wat betreft grondstofgebruik (plastic) is op dit moment dus niet beschikbaar in de literatuur.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30C66-7978-49C1-8C07-E218A4AF185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21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9219E-0F73-4EA8-7E51-8B2D9FC68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88FD96-649B-5593-19D0-AB1F473A1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022F75-2349-14F1-6D3C-B7EE247F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A908AB-F828-7D7D-2A86-026DDEEE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A81396-23EC-4E20-7672-4AB45875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02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8DBDB-0549-F065-BD79-641274A3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AC1E3C-6F08-6AC3-0E37-D12AE3247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BC6D5E-519F-3AF0-DCE8-755D6C7B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C396EC-8A83-1216-C224-597BC0DB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16D36D-CE10-2BEF-EF81-67EFE42D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38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0600C83-FDC8-9365-0304-5E7F46F4C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300A6E-E890-F5E9-F73A-CFA8ECC92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AA923D-1A57-044A-A503-3B414265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E39B03-45B6-67F2-909A-6BB0382B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BE5129-6C42-2F90-5FBE-F478DDFD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07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9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98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42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879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65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460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655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48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7BB4D-5E71-0A81-5FC0-27286768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5E597D-9113-B30B-74F5-F85CAED0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49BA60-439F-F1B1-EE8B-2D2C19CB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C35BA9-207B-559C-F01C-DD4A9410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5533B9-974C-36EC-9CFD-C365A601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52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29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880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82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D4C9D-F7CD-053C-E59E-2ACA4B08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63F458-CD29-A2FE-0E28-0EF837B0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AFA0-B8B5-0199-FC09-12C6D06F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35AAF1-5AC0-DAA7-8E6B-2709A7A7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6B76AD-C077-DDA9-8DCE-46FF2D52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24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DC103-887A-8792-4678-3E3C8AE6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18D964-64C6-04BE-448D-6645EB7E3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CBD4E2-5409-2FA3-8D50-5C9B9D3A6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1BF609-9894-E658-E7B2-DC198F90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9FADFE-6A79-E901-C6E5-267E313C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8688AE-670E-C1E9-6C55-B80EBE24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48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D8756-4F5D-B9E1-0634-75463106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FE099A-54DE-82DD-5755-E5250D3E9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38C01A-DBB7-467A-4CD7-7A4EB462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ADFE9A3-7436-EC67-BA1E-FAF294A3F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68DC20-BD4F-3121-265C-08C560D5D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EE4265-F904-E838-E3B6-276C7E3C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7A5B473-7920-3454-9435-6BCA066B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D0D9E65-54DF-03EB-50F1-3DA66778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89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D4F0E-19DA-47C2-BBDC-F6C36DD2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78DBF0-F85C-1B09-9295-887D0998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F65FA9-2FB4-0A45-BAAE-C481F414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3EEFAA-770A-ED71-6B74-1C7AC4C3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4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6689F2-CFA4-252A-9DE8-84CE3BDB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8D1A7BB-5560-D175-035E-56C06B8F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B51B1B-7C3E-DC42-808F-ED3DB218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28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3E05F-A222-B490-53D1-0C1D8CF4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A523E2-B6C1-A315-4481-BB7664CA5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4C8F65-C4DB-07B4-DD7F-FE0402C47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F5EEAA-E35C-6636-9596-95621A04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8BDFA6-FD36-9644-62A4-0405D11A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D0A0B9-C854-F01F-CE3A-272A1781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32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42385-D2E2-9483-0C82-AA78AB9B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60424D-336D-D8FA-23CE-278F2530F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2E851D-F8F4-9EC0-3281-C251CB3D0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19B7D6-8BC4-4231-784D-6CAA053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8EFB80-C550-7226-BEDD-C4B803D2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8CD8D6-4505-FF9B-B49C-A0F992D2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29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79CB297-8EEF-B248-0DED-ED6FF94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D082C7-8649-8D22-0CE6-CD14E556E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63315C-6E76-20DE-83BB-35533CFB3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3E3B9-564E-4112-A369-263F926EA7D8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7822C0-DD9C-B8B3-0DA0-BBB2A2E1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087F3A-7C46-5095-AC08-9B63343B4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B3B55-5EDF-4C3C-97F5-0AD70C1B3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4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5830-A882-4D39-9C63-12558B965600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D1F8-0138-4310-BDFE-2CFB0C088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31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dealduurzamezorg.nl/files/1-greendeal-samenwerken-aan-duurzame-zorg-c238.pdf" TargetMode="External"/><Relationship Id="rId2" Type="http://schemas.openxmlformats.org/officeDocument/2006/relationships/hyperlink" Target="https://www.rivm.nl/publicat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prescqipp.info/our-resources/bulletins/bulletin-295-inhaler-carbon-footprint/" TargetMode="External"/><Relationship Id="rId4" Type="http://schemas.openxmlformats.org/officeDocument/2006/relationships/hyperlink" Target="https://www.nice.org.uk/guidance/ng80/resources/inhalers-for-asthma-patient-decision-aid-pdf-672714457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vm.nl/publicaties/effect-van-nederlandse-zorg-op-milieu-methode-voor-milieuvoetafdruk-en-voorbeelden-voo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eendealduurzamezorg.nl/files/1-greendeal-samenwerken-aan-duurzame-zorg-c23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prescqipp.info/our-resources/bulletins/bulletin-295-inhaler-carbon-footpri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e.org.uk/guidance/ng80/resources/inhalers-for-asthma-patient-decision-aid-pdf-672714457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252F2-F4B6-3EE0-61A8-9D4F53A3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poederinhalator als het kan,</a:t>
            </a:r>
            <a:br>
              <a:rPr lang="nl-NL" dirty="0"/>
            </a:br>
            <a:r>
              <a:rPr lang="nl-NL" dirty="0"/>
              <a:t>een dosisaerosol als het moet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050916-73F6-DA50-ACC2-FC12F4CEE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Verminder CO</a:t>
            </a:r>
            <a:r>
              <a:rPr lang="nl-NL" baseline="-25000" dirty="0"/>
              <a:t>2</a:t>
            </a:r>
            <a:r>
              <a:rPr lang="nl-NL" dirty="0"/>
              <a:t>-uitstoot door </a:t>
            </a:r>
          </a:p>
          <a:p>
            <a:r>
              <a:rPr lang="nl-NL" dirty="0"/>
              <a:t>minder </a:t>
            </a:r>
            <a:r>
              <a:rPr lang="nl-NL" dirty="0" err="1"/>
              <a:t>dosisaerosolen</a:t>
            </a:r>
            <a:r>
              <a:rPr lang="nl-NL" dirty="0"/>
              <a:t> voor te schrijven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77A99DB1-19E0-2831-ACB8-13852D9174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198004"/>
            <a:ext cx="2575015" cy="257501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41F648A-AD12-A022-FE13-CA86EA969B13}"/>
              </a:ext>
            </a:extLst>
          </p:cNvPr>
          <p:cNvSpPr txBox="1"/>
          <p:nvPr/>
        </p:nvSpPr>
        <p:spPr>
          <a:xfrm>
            <a:off x="8819689" y="6207579"/>
            <a:ext cx="2878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10633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CO</a:t>
            </a:r>
            <a:r>
              <a:rPr lang="en-US" sz="3200" b="1" baseline="-25000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2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uitstoot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vs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7391A78-8068-DA44-AFF8-67D457611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07" y="1540457"/>
            <a:ext cx="6550702" cy="4944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8AF8148-BABF-5046-B182-6B5BB1768E18}"/>
              </a:ext>
            </a:extLst>
          </p:cNvPr>
          <p:cNvSpPr txBox="1"/>
          <p:nvPr/>
        </p:nvSpPr>
        <p:spPr>
          <a:xfrm>
            <a:off x="7969912" y="3130449"/>
            <a:ext cx="219096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Dosis </a:t>
            </a:r>
            <a:r>
              <a:rPr lang="nl-NL" sz="2400" dirty="0" err="1">
                <a:solidFill>
                  <a:srgbClr val="FF0000"/>
                </a:solidFill>
              </a:rPr>
              <a:t>aerosolen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76741AB-59DA-C745-A0B6-C3DA35CE49D7}"/>
              </a:ext>
            </a:extLst>
          </p:cNvPr>
          <p:cNvSpPr txBox="1"/>
          <p:nvPr/>
        </p:nvSpPr>
        <p:spPr>
          <a:xfrm>
            <a:off x="7969913" y="4991727"/>
            <a:ext cx="287989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Poederinhalatoren &amp;</a:t>
            </a:r>
          </a:p>
          <a:p>
            <a:r>
              <a:rPr lang="nl-NL" sz="2400" dirty="0" err="1">
                <a:solidFill>
                  <a:srgbClr val="FF0000"/>
                </a:solidFill>
              </a:rPr>
              <a:t>Softmist</a:t>
            </a:r>
            <a:r>
              <a:rPr lang="nl-NL" sz="2400" dirty="0">
                <a:solidFill>
                  <a:srgbClr val="FF0000"/>
                </a:solidFill>
              </a:rPr>
              <a:t> inhalator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3A90E4C-0C2A-234E-A226-BD1522989378}"/>
              </a:ext>
            </a:extLst>
          </p:cNvPr>
          <p:cNvSpPr txBox="1"/>
          <p:nvPr/>
        </p:nvSpPr>
        <p:spPr>
          <a:xfrm>
            <a:off x="3276984" y="6615159"/>
            <a:ext cx="9385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Wilkinson et al. The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impact of inhalers in asthma: a green challenge and a golden opportunity. </a:t>
            </a:r>
            <a:r>
              <a:rPr lang="nl-NL" sz="1100" dirty="0">
                <a:latin typeface="Calibri" panose="020F0502020204030204" pitchFamily="34" charset="0"/>
                <a:cs typeface="Calibri" panose="020F0502020204030204" pitchFamily="34" charset="0"/>
              </a:rPr>
              <a:t>Br J </a:t>
            </a:r>
            <a:r>
              <a:rPr lang="nl-N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nl-NL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lang="nl-NL" sz="1100" dirty="0">
                <a:latin typeface="Calibri" panose="020F0502020204030204" pitchFamily="34" charset="0"/>
                <a:cs typeface="Calibri" panose="020F0502020204030204" pitchFamily="34" charset="0"/>
              </a:rPr>
              <a:t>. 2022;88:3016–3022.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85408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CO</a:t>
            </a:r>
            <a:r>
              <a:rPr lang="en-US" sz="3200" b="1" baseline="-25000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2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besparing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indien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70% van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in NL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vervangen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wordt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door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/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softmist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inhalator</a:t>
            </a:r>
            <a:endParaRPr lang="en-US" sz="3200" b="1" baseline="-25000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DC2CC09-ACEC-3D4D-82AE-0B0E103AE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10" y="2123348"/>
            <a:ext cx="11580034" cy="261130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7BAB70E-4791-5943-8FEE-072F85D768C9}"/>
              </a:ext>
            </a:extLst>
          </p:cNvPr>
          <p:cNvSpPr txBox="1"/>
          <p:nvPr/>
        </p:nvSpPr>
        <p:spPr>
          <a:xfrm>
            <a:off x="1073846" y="2369699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2020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BAEA59F-84A5-1840-BD3E-595708762C81}"/>
              </a:ext>
            </a:extLst>
          </p:cNvPr>
          <p:cNvSpPr txBox="1"/>
          <p:nvPr/>
        </p:nvSpPr>
        <p:spPr>
          <a:xfrm>
            <a:off x="222857" y="2845536"/>
            <a:ext cx="1605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Na vervanging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F294C6C-4247-DD44-80B9-AC0D72960E99}"/>
              </a:ext>
            </a:extLst>
          </p:cNvPr>
          <p:cNvSpPr txBox="1">
            <a:spLocks/>
          </p:cNvSpPr>
          <p:nvPr/>
        </p:nvSpPr>
        <p:spPr>
          <a:xfrm>
            <a:off x="838200" y="4734651"/>
            <a:ext cx="10515600" cy="1442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à"/>
            </a:pPr>
            <a:r>
              <a:rPr lang="nl-NL" b="1" dirty="0">
                <a:latin typeface="+mj-lt"/>
                <a:sym typeface="Wingdings" panose="05000000000000000000" pitchFamily="2" charset="2"/>
              </a:rPr>
              <a:t>Vervangen bespaart 60-66 miljoen kg CO2!</a:t>
            </a:r>
          </a:p>
          <a:p>
            <a:pPr>
              <a:buFont typeface="Wingdings" pitchFamily="2" charset="2"/>
              <a:buChar char="à"/>
            </a:pPr>
            <a:r>
              <a:rPr lang="nl-NL" dirty="0"/>
              <a:t>Dit staat gelijk aan CO</a:t>
            </a:r>
            <a:r>
              <a:rPr lang="nl-NL" baseline="-25000" dirty="0"/>
              <a:t>2</a:t>
            </a:r>
            <a:r>
              <a:rPr lang="nl-NL" dirty="0"/>
              <a:t> uitstoot van:</a:t>
            </a:r>
          </a:p>
          <a:p>
            <a:pPr lvl="1"/>
            <a:r>
              <a:rPr lang="nl-NL" dirty="0"/>
              <a:t>8400 huishoudens per jaar</a:t>
            </a:r>
          </a:p>
          <a:p>
            <a:pPr lvl="1"/>
            <a:r>
              <a:rPr lang="nl-NL" dirty="0"/>
              <a:t>350 miljoen km met benzine auto</a:t>
            </a:r>
          </a:p>
          <a:p>
            <a:pPr lvl="1"/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latin typeface="+mj-lt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80DB23C-2D01-2946-A361-61E181C9054A}"/>
              </a:ext>
            </a:extLst>
          </p:cNvPr>
          <p:cNvSpPr txBox="1"/>
          <p:nvPr/>
        </p:nvSpPr>
        <p:spPr>
          <a:xfrm>
            <a:off x="6515100" y="6596390"/>
            <a:ext cx="5676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ten Have P, et al. BMJ Open 2022;12:e055546. doi:10.1136/bmjopen-2021-055546</a:t>
            </a:r>
          </a:p>
          <a:p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87286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Klimaatimpact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poederinhalatoren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Geen broeikasgassen</a:t>
            </a:r>
          </a:p>
          <a:p>
            <a:r>
              <a:rPr lang="nl-NL" dirty="0"/>
              <a:t>Lage CO</a:t>
            </a:r>
            <a:r>
              <a:rPr lang="nl-NL" baseline="-25000" dirty="0"/>
              <a:t>2</a:t>
            </a:r>
            <a:r>
              <a:rPr lang="nl-NL" dirty="0"/>
              <a:t> uitstoot</a:t>
            </a:r>
          </a:p>
          <a:p>
            <a:r>
              <a:rPr lang="nl-NL" dirty="0"/>
              <a:t>Wel grondstofverbruik:</a:t>
            </a:r>
          </a:p>
          <a:p>
            <a:pPr lvl="1"/>
            <a:r>
              <a:rPr lang="nl-NL" dirty="0"/>
              <a:t>Plastic</a:t>
            </a:r>
          </a:p>
          <a:p>
            <a:pPr lvl="1"/>
            <a:r>
              <a:rPr lang="nl-NL" dirty="0"/>
              <a:t>Aluminium (</a:t>
            </a:r>
            <a:r>
              <a:rPr lang="nl-NL" dirty="0" err="1"/>
              <a:t>blisters</a:t>
            </a:r>
            <a:r>
              <a:rPr lang="nl-NL" dirty="0"/>
              <a:t>)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7E37D2-484F-174D-8916-5DD9DD50AC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01"/>
          <a:stretch/>
        </p:blipFill>
        <p:spPr>
          <a:xfrm>
            <a:off x="6006663" y="1337175"/>
            <a:ext cx="1891862" cy="50798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E0AD3DD-21F1-3446-93B8-E0285B5D9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42" r="41377" b="40689"/>
          <a:stretch/>
        </p:blipFill>
        <p:spPr>
          <a:xfrm>
            <a:off x="8975835" y="2759390"/>
            <a:ext cx="2632841" cy="4519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AA8AFDA-72BF-6740-84A4-05F23A8BED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085" b="29242"/>
          <a:stretch/>
        </p:blipFill>
        <p:spPr>
          <a:xfrm>
            <a:off x="9094186" y="2220215"/>
            <a:ext cx="2364609" cy="5391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ABDDEA-6BC1-104D-908F-0E8C306780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941" t="2620" r="13211" b="16526"/>
          <a:stretch/>
        </p:blipFill>
        <p:spPr>
          <a:xfrm>
            <a:off x="8975835" y="3334529"/>
            <a:ext cx="2443655" cy="6161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10EC5B9-E98E-5448-8B67-941BC66DC7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664" t="-8938" b="24139"/>
          <a:stretch/>
        </p:blipFill>
        <p:spPr>
          <a:xfrm>
            <a:off x="8975835" y="3790048"/>
            <a:ext cx="1129643" cy="64616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7176E04-A94A-5547-BE2F-3878E60C575C}"/>
              </a:ext>
            </a:extLst>
          </p:cNvPr>
          <p:cNvSpPr txBox="1"/>
          <p:nvPr/>
        </p:nvSpPr>
        <p:spPr>
          <a:xfrm>
            <a:off x="0" y="6594157"/>
            <a:ext cx="52912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nl-NL" sz="12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CO</a:t>
            </a:r>
            <a:r>
              <a:rPr lang="nl-NL" sz="12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equivalent</a:t>
            </a:r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F7024DE-08FE-F747-89CB-FDC178049DC1}"/>
              </a:ext>
            </a:extLst>
          </p:cNvPr>
          <p:cNvSpPr txBox="1"/>
          <p:nvPr/>
        </p:nvSpPr>
        <p:spPr>
          <a:xfrm>
            <a:off x="4635062" y="6596390"/>
            <a:ext cx="7556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Jeswani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al; life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impact of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inhalers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Journal of Cleaner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2019; 237,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117733</a:t>
            </a:r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92292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Effectiviteit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is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vergelijkbaar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met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CD70B748-1DAF-444E-B0C3-76D71D6DCFD9}"/>
              </a:ext>
            </a:extLst>
          </p:cNvPr>
          <p:cNvSpPr txBox="1">
            <a:spLocks/>
          </p:cNvSpPr>
          <p:nvPr/>
        </p:nvSpPr>
        <p:spPr>
          <a:xfrm>
            <a:off x="839788" y="1936751"/>
            <a:ext cx="10515600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b="1" i="1" dirty="0"/>
              <a:t>In GINA en Gold richtlijn geen specifieke voorkeur voor een </a:t>
            </a:r>
          </a:p>
          <a:p>
            <a:pPr marL="0" indent="0" algn="ctr">
              <a:buNone/>
            </a:pPr>
            <a:r>
              <a:rPr lang="nl-NL" b="1" i="1" dirty="0"/>
              <a:t>dosisaerosol of een poederinhalator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3EA1EF3-01D2-924C-AA98-DE6220544862}"/>
              </a:ext>
            </a:extLst>
          </p:cNvPr>
          <p:cNvSpPr txBox="1">
            <a:spLocks/>
          </p:cNvSpPr>
          <p:nvPr/>
        </p:nvSpPr>
        <p:spPr>
          <a:xfrm>
            <a:off x="839788" y="3173413"/>
            <a:ext cx="5157787" cy="2959374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/>
              <a:t>GOLD: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i="1"/>
              <a:t>“Randomized controlled trials have not identified superiority of one device”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i="1"/>
              <a:t>“Dry powder inhalers are appropriate only if the patient can make a forceful inhalation”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/>
          </a:p>
          <a:p>
            <a:endParaRPr lang="nl-NL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31BD6787-F7EE-794C-BCA2-FC9941CF72AE}"/>
              </a:ext>
            </a:extLst>
          </p:cNvPr>
          <p:cNvSpPr txBox="1">
            <a:spLocks/>
          </p:cNvSpPr>
          <p:nvPr/>
        </p:nvSpPr>
        <p:spPr>
          <a:xfrm>
            <a:off x="6172200" y="3173412"/>
            <a:ext cx="5183188" cy="2959375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GINA: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i="1" dirty="0"/>
              <a:t>“</a:t>
            </a:r>
            <a:r>
              <a:rPr lang="nl-NL" sz="2400" i="1" dirty="0" err="1"/>
              <a:t>Optimal</a:t>
            </a:r>
            <a:r>
              <a:rPr lang="nl-NL" sz="2400" i="1" dirty="0"/>
              <a:t> inhaler </a:t>
            </a:r>
            <a:r>
              <a:rPr lang="nl-NL" sz="2400" i="1" dirty="0" err="1"/>
              <a:t>selection</a:t>
            </a:r>
            <a:r>
              <a:rPr lang="nl-NL" sz="2400" i="1" dirty="0"/>
              <a:t> – </a:t>
            </a:r>
            <a:r>
              <a:rPr lang="nl-NL" sz="2400" i="1" dirty="0" err="1"/>
              <a:t>safest</a:t>
            </a:r>
            <a:r>
              <a:rPr lang="nl-NL" sz="2400" i="1" dirty="0"/>
              <a:t> </a:t>
            </a:r>
            <a:r>
              <a:rPr lang="nl-NL" sz="2400" i="1" dirty="0" err="1"/>
              <a:t>and</a:t>
            </a:r>
            <a:r>
              <a:rPr lang="nl-NL" sz="2400" i="1" dirty="0"/>
              <a:t> best </a:t>
            </a:r>
            <a:r>
              <a:rPr lang="nl-NL" sz="2400" i="1" dirty="0" err="1"/>
              <a:t>for</a:t>
            </a:r>
            <a:r>
              <a:rPr lang="nl-NL" sz="2400" i="1" dirty="0"/>
              <a:t> </a:t>
            </a:r>
            <a:r>
              <a:rPr lang="nl-NL" sz="2400" i="1" dirty="0" err="1"/>
              <a:t>the</a:t>
            </a:r>
            <a:r>
              <a:rPr lang="nl-NL" sz="2400" i="1" dirty="0"/>
              <a:t> </a:t>
            </a:r>
            <a:r>
              <a:rPr lang="nl-NL" sz="2400" i="1" dirty="0" err="1"/>
              <a:t>patient</a:t>
            </a:r>
            <a:r>
              <a:rPr lang="nl-NL" sz="2400" i="1" dirty="0"/>
              <a:t> </a:t>
            </a:r>
            <a:r>
              <a:rPr lang="nl-NL" sz="2400" i="1" dirty="0" err="1"/>
              <a:t>and</a:t>
            </a:r>
            <a:r>
              <a:rPr lang="nl-NL" sz="2400" i="1" dirty="0"/>
              <a:t> </a:t>
            </a:r>
            <a:r>
              <a:rPr lang="nl-NL" sz="2400" i="1" dirty="0" err="1"/>
              <a:t>for</a:t>
            </a:r>
            <a:r>
              <a:rPr lang="nl-NL" sz="2400" i="1" dirty="0"/>
              <a:t> </a:t>
            </a:r>
            <a:r>
              <a:rPr lang="nl-NL" sz="2400" i="1" dirty="0" err="1"/>
              <a:t>the</a:t>
            </a:r>
            <a:r>
              <a:rPr lang="nl-NL" sz="2400" i="1" dirty="0"/>
              <a:t> </a:t>
            </a:r>
            <a:r>
              <a:rPr lang="nl-NL" sz="2400" i="1" dirty="0" err="1"/>
              <a:t>planet</a:t>
            </a:r>
            <a:r>
              <a:rPr lang="nl-NL" sz="2400" i="1" dirty="0"/>
              <a:t>”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i="1" dirty="0"/>
              <a:t>“</a:t>
            </a:r>
            <a:r>
              <a:rPr lang="nl-NL" sz="2400" i="1" dirty="0" err="1"/>
              <a:t>Consider</a:t>
            </a:r>
            <a:r>
              <a:rPr lang="nl-NL" sz="2400" i="1" dirty="0"/>
              <a:t> </a:t>
            </a:r>
            <a:r>
              <a:rPr lang="nl-NL" sz="2400" i="1" dirty="0" err="1"/>
              <a:t>patient</a:t>
            </a:r>
            <a:r>
              <a:rPr lang="nl-NL" sz="2400" i="1" dirty="0"/>
              <a:t> skills, </a:t>
            </a:r>
            <a:r>
              <a:rPr lang="nl-NL" sz="2400" b="1" i="1" dirty="0" err="1"/>
              <a:t>environmental</a:t>
            </a:r>
            <a:r>
              <a:rPr lang="nl-NL" sz="2400" i="1" dirty="0"/>
              <a:t> impact </a:t>
            </a:r>
            <a:r>
              <a:rPr lang="nl-NL" sz="2400" i="1" dirty="0" err="1"/>
              <a:t>and</a:t>
            </a:r>
            <a:r>
              <a:rPr lang="nl-NL" sz="2400" i="1" dirty="0"/>
              <a:t> </a:t>
            </a:r>
            <a:r>
              <a:rPr lang="nl-NL" sz="2400" i="1" dirty="0" err="1"/>
              <a:t>cost</a:t>
            </a:r>
            <a:r>
              <a:rPr lang="nl-NL" dirty="0"/>
              <a:t>”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30155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It’s all about …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inhalatietechniek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!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Belangrijkste voorwaarde voor effectiviteit van inhalatiemedicatie is een juiste inhalatietechniek.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EA9EFD0-AF2D-A241-BAA0-4D0582C6D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004"/>
          <a:stretch/>
        </p:blipFill>
        <p:spPr>
          <a:xfrm>
            <a:off x="1628665" y="3470772"/>
            <a:ext cx="8992038" cy="23241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17990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In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astma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COPD: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effectiviteit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(DPI)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vergelijkbaar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met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(MDI)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E3C19DF2-C294-2449-8DB9-B0D1880B3C2B}"/>
              </a:ext>
            </a:extLst>
          </p:cNvPr>
          <p:cNvGrpSpPr/>
          <p:nvPr/>
        </p:nvGrpSpPr>
        <p:grpSpPr>
          <a:xfrm>
            <a:off x="838200" y="1550737"/>
            <a:ext cx="10717701" cy="5007723"/>
            <a:chOff x="838200" y="1266949"/>
            <a:chExt cx="10717701" cy="5007723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41F53740-A280-FF40-9D31-0FFBCF3ED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2" b="36553"/>
            <a:stretch/>
          </p:blipFill>
          <p:spPr>
            <a:xfrm>
              <a:off x="838200" y="1266949"/>
              <a:ext cx="10419106" cy="4351338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401D8D80-74CD-7A4E-B4EF-B0EE9BFFD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75" t="84882" r="-2875" b="5546"/>
            <a:stretch/>
          </p:blipFill>
          <p:spPr>
            <a:xfrm>
              <a:off x="1136795" y="5618287"/>
              <a:ext cx="10419106" cy="656385"/>
            </a:xfrm>
            <a:prstGeom prst="rect">
              <a:avLst/>
            </a:prstGeom>
          </p:spPr>
        </p:pic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E9B1E422-8438-1148-859C-8CF84ABB3857}"/>
              </a:ext>
            </a:extLst>
          </p:cNvPr>
          <p:cNvSpPr txBox="1"/>
          <p:nvPr/>
        </p:nvSpPr>
        <p:spPr>
          <a:xfrm>
            <a:off x="5777351" y="1878580"/>
            <a:ext cx="1675267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400" b="1" dirty="0" err="1"/>
              <a:t>Favours</a:t>
            </a:r>
            <a:r>
              <a:rPr lang="nl-NL" sz="2400" b="1" dirty="0"/>
              <a:t> DPI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F76945E-8912-3647-923D-4E71BA00A5E2}"/>
              </a:ext>
            </a:extLst>
          </p:cNvPr>
          <p:cNvSpPr txBox="1"/>
          <p:nvPr/>
        </p:nvSpPr>
        <p:spPr>
          <a:xfrm>
            <a:off x="7877096" y="1878580"/>
            <a:ext cx="1781065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400" b="1" dirty="0" err="1"/>
              <a:t>Favours</a:t>
            </a:r>
            <a:r>
              <a:rPr lang="nl-NL" sz="2400" b="1" dirty="0"/>
              <a:t> MDI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6BE1B12-C631-F04B-8D55-764F7444EF11}"/>
              </a:ext>
            </a:extLst>
          </p:cNvPr>
          <p:cNvSpPr txBox="1"/>
          <p:nvPr/>
        </p:nvSpPr>
        <p:spPr>
          <a:xfrm>
            <a:off x="4887310" y="6596390"/>
            <a:ext cx="7304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0" u="none" strike="noStrike" baseline="0" dirty="0">
                <a:latin typeface="HelveticaNeueLTStd-Roman"/>
              </a:rPr>
              <a:t>Ref: </a:t>
            </a:r>
            <a:r>
              <a:rPr lang="en-US" sz="1100" i="0" u="none" strike="noStrike" baseline="0" dirty="0" err="1">
                <a:latin typeface="HelveticaNeueLTStd-Roman"/>
              </a:rPr>
              <a:t>Dolovich</a:t>
            </a:r>
            <a:r>
              <a:rPr lang="en-US" sz="1100" i="0" u="none" strike="noStrike" baseline="0" dirty="0">
                <a:latin typeface="HelveticaNeueLTStd-Roman"/>
              </a:rPr>
              <a:t> et al. </a:t>
            </a:r>
            <a:r>
              <a:rPr lang="nl-NL" sz="1100" dirty="0">
                <a:latin typeface="Merriweather"/>
              </a:rPr>
              <a:t>Device </a:t>
            </a:r>
            <a:r>
              <a:rPr lang="nl-NL" sz="1100" dirty="0" err="1">
                <a:latin typeface="Merriweather"/>
              </a:rPr>
              <a:t>selection</a:t>
            </a:r>
            <a:r>
              <a:rPr lang="nl-NL" sz="1100" dirty="0">
                <a:latin typeface="Merriweather"/>
              </a:rPr>
              <a:t> </a:t>
            </a:r>
            <a:r>
              <a:rPr lang="nl-NL" sz="1100" dirty="0" err="1">
                <a:latin typeface="Merriweather"/>
              </a:rPr>
              <a:t>and</a:t>
            </a:r>
            <a:r>
              <a:rPr lang="nl-NL" sz="1100" dirty="0">
                <a:latin typeface="Merriweather"/>
              </a:rPr>
              <a:t> </a:t>
            </a:r>
            <a:r>
              <a:rPr lang="nl-NL" sz="1100" dirty="0" err="1">
                <a:latin typeface="Merriweather"/>
              </a:rPr>
              <a:t>outcomes</a:t>
            </a:r>
            <a:r>
              <a:rPr lang="nl-NL" sz="1100" dirty="0">
                <a:latin typeface="Merriweather"/>
              </a:rPr>
              <a:t> of aerosol </a:t>
            </a:r>
            <a:r>
              <a:rPr lang="nl-NL" sz="1100" dirty="0" err="1">
                <a:latin typeface="Merriweather"/>
              </a:rPr>
              <a:t>therapy</a:t>
            </a:r>
            <a:r>
              <a:rPr lang="nl-NL" sz="1100" dirty="0">
                <a:latin typeface="Merriweather"/>
              </a:rPr>
              <a:t>; a </a:t>
            </a:r>
            <a:r>
              <a:rPr lang="nl-NL" sz="1100" dirty="0" err="1">
                <a:latin typeface="Merriweather"/>
              </a:rPr>
              <a:t>systematic</a:t>
            </a:r>
            <a:r>
              <a:rPr lang="nl-NL" sz="1100" dirty="0">
                <a:latin typeface="Merriweather"/>
              </a:rPr>
              <a:t> review; </a:t>
            </a:r>
            <a:r>
              <a:rPr lang="nl-NL" sz="1100" dirty="0" err="1">
                <a:latin typeface="Merriweather"/>
              </a:rPr>
              <a:t>Chest</a:t>
            </a:r>
            <a:r>
              <a:rPr lang="nl-NL" sz="1100" dirty="0">
                <a:latin typeface="Merriweather"/>
              </a:rPr>
              <a:t> 2005;</a:t>
            </a:r>
            <a:r>
              <a:rPr lang="nl-NL" sz="1100" dirty="0">
                <a:latin typeface="system-ui"/>
              </a:rPr>
              <a:t>Jan;127(1):335-71</a:t>
            </a:r>
            <a:endParaRPr lang="nl-NL" sz="1100" dirty="0"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34454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ECE4CE7-FD2C-1849-8EBE-41F7315E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844550"/>
            <a:ext cx="8890000" cy="51689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5C4C4048-3707-0F4D-B167-05D3F9F7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072076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u="sng" dirty="0"/>
              <a:t>Een aerosol bevat kleinere deeltjes dan een poederinhalator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D9B2148-835F-344E-830C-224B3A30B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89"/>
          <a:stretch/>
        </p:blipFill>
        <p:spPr>
          <a:xfrm>
            <a:off x="4434897" y="2432767"/>
            <a:ext cx="3322205" cy="405707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4274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u="sng" dirty="0"/>
              <a:t>Een aerosol bevat kleinere deeltjes dan een poederinhalator</a:t>
            </a:r>
          </a:p>
          <a:p>
            <a:pPr marL="0" indent="0" algn="ctr">
              <a:buNone/>
            </a:pPr>
            <a:endParaRPr lang="nl-NL" b="1" u="sng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D136614-D19A-0141-BDC9-E07F390BB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080" y="2362200"/>
            <a:ext cx="3502837" cy="3681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5636A05-58B7-D944-98AB-B0BA59F80E60}"/>
              </a:ext>
            </a:extLst>
          </p:cNvPr>
          <p:cNvSpPr/>
          <p:nvPr/>
        </p:nvSpPr>
        <p:spPr>
          <a:xfrm>
            <a:off x="5889120" y="3234135"/>
            <a:ext cx="48767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Mediane deeltjesgrootte tussen </a:t>
            </a:r>
            <a:r>
              <a:rPr lang="nl-NL" sz="2800" dirty="0" err="1"/>
              <a:t>beclomethason</a:t>
            </a:r>
            <a:r>
              <a:rPr lang="nl-NL" sz="2800" dirty="0"/>
              <a:t>/</a:t>
            </a:r>
            <a:r>
              <a:rPr lang="nl-NL" sz="2800" dirty="0" err="1"/>
              <a:t>formoterol</a:t>
            </a:r>
            <a:r>
              <a:rPr lang="nl-NL" sz="2800" dirty="0"/>
              <a:t> aerosol en poederinhalator is vergelijkbaar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0E7EA6-89AA-FD4D-AD9B-34A829FD25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89"/>
          <a:stretch/>
        </p:blipFill>
        <p:spPr>
          <a:xfrm>
            <a:off x="0" y="4855132"/>
            <a:ext cx="1640081" cy="200286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2DF0CE5-F3AA-A046-98D8-C81C91F58EFD}"/>
              </a:ext>
            </a:extLst>
          </p:cNvPr>
          <p:cNvSpPr/>
          <p:nvPr/>
        </p:nvSpPr>
        <p:spPr>
          <a:xfrm>
            <a:off x="1985177" y="6391772"/>
            <a:ext cx="6153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Ref: </a:t>
            </a:r>
            <a:r>
              <a:rPr lang="nl-NL" sz="1200" dirty="0" err="1"/>
              <a:t>Scichione</a:t>
            </a:r>
            <a:r>
              <a:rPr lang="nl-NL" sz="1200" dirty="0"/>
              <a:t> et al. </a:t>
            </a:r>
            <a:r>
              <a:rPr lang="nl-NL" sz="1200" dirty="0" err="1"/>
              <a:t>Lung</a:t>
            </a:r>
            <a:r>
              <a:rPr lang="nl-NL" sz="1200" dirty="0"/>
              <a:t> </a:t>
            </a:r>
            <a:r>
              <a:rPr lang="nl-NL" sz="1200" dirty="0" err="1"/>
              <a:t>penetration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patient</a:t>
            </a:r>
            <a:r>
              <a:rPr lang="nl-NL" sz="1200" dirty="0"/>
              <a:t> </a:t>
            </a:r>
            <a:r>
              <a:rPr lang="nl-NL" sz="1200" dirty="0" err="1"/>
              <a:t>adherence</a:t>
            </a:r>
            <a:r>
              <a:rPr lang="nl-NL" sz="1200" dirty="0"/>
              <a:t> </a:t>
            </a:r>
            <a:r>
              <a:rPr lang="nl-NL" sz="1200" dirty="0" err="1"/>
              <a:t>considerations</a:t>
            </a:r>
            <a:r>
              <a:rPr lang="nl-NL" sz="1200" dirty="0"/>
              <a:t> in </a:t>
            </a:r>
            <a:r>
              <a:rPr lang="nl-NL" sz="1200" dirty="0" err="1"/>
              <a:t>the</a:t>
            </a:r>
            <a:r>
              <a:rPr lang="nl-NL" sz="1200" dirty="0"/>
              <a:t> management of </a:t>
            </a:r>
            <a:r>
              <a:rPr lang="nl-NL" sz="1200" dirty="0" err="1"/>
              <a:t>asthma</a:t>
            </a:r>
            <a:r>
              <a:rPr lang="nl-NL" sz="1200" dirty="0"/>
              <a:t>:  </a:t>
            </a:r>
            <a:r>
              <a:rPr lang="nl-NL" sz="1200" dirty="0" err="1"/>
              <a:t>role</a:t>
            </a:r>
            <a:r>
              <a:rPr lang="nl-NL" sz="1200" dirty="0"/>
              <a:t> of extra-fine </a:t>
            </a:r>
            <a:r>
              <a:rPr lang="nl-NL" sz="1200" dirty="0" err="1"/>
              <a:t>formulations</a:t>
            </a:r>
            <a:r>
              <a:rPr lang="nl-NL" sz="1200" dirty="0"/>
              <a:t>. Journal of </a:t>
            </a:r>
            <a:r>
              <a:rPr lang="nl-NL" sz="1200" dirty="0" err="1"/>
              <a:t>Asthma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Allergy</a:t>
            </a:r>
            <a:r>
              <a:rPr lang="nl-NL" sz="1200" dirty="0"/>
              <a:t> 2013:6 11–21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6CAA75A-110C-BE48-997B-247DC3074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320" y="2513181"/>
            <a:ext cx="1463597" cy="92851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86588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 </a:t>
            </a:r>
            <a:r>
              <a:rPr lang="nl-NL" b="1" u="sng" dirty="0"/>
              <a:t>Bij een poederinhalator worden MINDER inhalatiefouten gemaakt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6441910-9BB4-C74F-9B97-C52DC8BC4ABD}"/>
              </a:ext>
            </a:extLst>
          </p:cNvPr>
          <p:cNvGrpSpPr/>
          <p:nvPr/>
        </p:nvGrpSpPr>
        <p:grpSpPr>
          <a:xfrm>
            <a:off x="4353912" y="2837793"/>
            <a:ext cx="3055881" cy="3746646"/>
            <a:chOff x="838201" y="2432767"/>
            <a:chExt cx="3197771" cy="4057079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0B2D8443-39C4-3A42-8052-4B59E33E0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3" r="53555"/>
            <a:stretch/>
          </p:blipFill>
          <p:spPr>
            <a:xfrm>
              <a:off x="838201" y="2432767"/>
              <a:ext cx="3182006" cy="4057079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D258D88-FE9F-3A46-B107-9502BA217045}"/>
                </a:ext>
              </a:extLst>
            </p:cNvPr>
            <p:cNvSpPr/>
            <p:nvPr/>
          </p:nvSpPr>
          <p:spPr>
            <a:xfrm>
              <a:off x="3499945" y="5722883"/>
              <a:ext cx="536027" cy="756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1914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Peiling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 algn="ctr">
              <a:buNone/>
            </a:pPr>
            <a:r>
              <a:rPr lang="nl-NL" sz="3200" i="1" dirty="0"/>
              <a:t>Wie van u neemt klimaataspecten in overweging bij de keuze voor een inhalator?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2446395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u="sng" dirty="0"/>
              <a:t>Bij een poederinhalator worden doorgaans </a:t>
            </a:r>
          </a:p>
          <a:p>
            <a:pPr marL="0" indent="0" algn="ctr">
              <a:buNone/>
            </a:pPr>
            <a:r>
              <a:rPr lang="nl-NL" b="1" u="sng" dirty="0"/>
              <a:t>MINDER inhalatiefouten gemaakt (maar nog steeds te veel)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In een studie in 1</a:t>
            </a:r>
            <a:r>
              <a:rPr lang="nl-NL" baseline="30000" dirty="0"/>
              <a:t>e</a:t>
            </a:r>
            <a:r>
              <a:rPr lang="nl-NL" dirty="0"/>
              <a:t> lijn werd tenminste 1 inhalatiefout geobserveerd bij:</a:t>
            </a:r>
          </a:p>
          <a:p>
            <a:pPr algn="ctr">
              <a:buFontTx/>
              <a:buChar char="-"/>
            </a:pPr>
            <a:r>
              <a:rPr lang="nl-NL" dirty="0"/>
              <a:t>76% patiënten met aerosol</a:t>
            </a:r>
          </a:p>
          <a:p>
            <a:pPr algn="ctr">
              <a:buFontTx/>
              <a:buChar char="-"/>
            </a:pPr>
            <a:r>
              <a:rPr lang="nl-NL" dirty="0"/>
              <a:t>~ 50% patiënten met poederinhalator</a:t>
            </a:r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b="1" dirty="0"/>
              <a:t>Kortom: inhalatiecheck blijft essentieel!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36AF638-FBB3-3248-BF06-1FAD94C15301}"/>
              </a:ext>
            </a:extLst>
          </p:cNvPr>
          <p:cNvSpPr/>
          <p:nvPr/>
        </p:nvSpPr>
        <p:spPr>
          <a:xfrm>
            <a:off x="1600155" y="6371673"/>
            <a:ext cx="627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Ref: </a:t>
            </a:r>
            <a:r>
              <a:rPr lang="nl-NL" sz="1200" dirty="0" err="1"/>
              <a:t>Molimard</a:t>
            </a:r>
            <a:r>
              <a:rPr lang="nl-NL" sz="1200" dirty="0"/>
              <a:t> et al. </a:t>
            </a:r>
            <a:r>
              <a:rPr lang="nl-NL" sz="1200" dirty="0" err="1"/>
              <a:t>Asessment</a:t>
            </a:r>
            <a:r>
              <a:rPr lang="nl-NL" sz="1200" dirty="0"/>
              <a:t> of handling of inhaler </a:t>
            </a:r>
            <a:r>
              <a:rPr lang="nl-NL" sz="1200" dirty="0" err="1"/>
              <a:t>devices</a:t>
            </a:r>
            <a:r>
              <a:rPr lang="nl-NL" sz="1200" dirty="0"/>
              <a:t> in real life: </a:t>
            </a:r>
            <a:r>
              <a:rPr lang="nl-NL" sz="1200" dirty="0" err="1"/>
              <a:t>an</a:t>
            </a:r>
            <a:r>
              <a:rPr lang="nl-NL" sz="1200" dirty="0"/>
              <a:t> </a:t>
            </a:r>
            <a:r>
              <a:rPr lang="nl-NL" sz="1200" dirty="0" err="1"/>
              <a:t>observational</a:t>
            </a:r>
            <a:r>
              <a:rPr lang="nl-NL" sz="1200" dirty="0"/>
              <a:t> </a:t>
            </a:r>
            <a:r>
              <a:rPr lang="nl-NL" sz="1200" dirty="0" err="1"/>
              <a:t>study</a:t>
            </a:r>
            <a:r>
              <a:rPr lang="nl-NL" sz="1200" dirty="0"/>
              <a:t> in 3811 </a:t>
            </a:r>
            <a:r>
              <a:rPr lang="nl-NL" sz="1200" dirty="0" err="1"/>
              <a:t>patients</a:t>
            </a:r>
            <a:r>
              <a:rPr lang="nl-NL" sz="1200" dirty="0"/>
              <a:t> in </a:t>
            </a:r>
            <a:r>
              <a:rPr lang="nl-NL" sz="1200" dirty="0" err="1"/>
              <a:t>primary</a:t>
            </a:r>
            <a:r>
              <a:rPr lang="nl-NL" sz="1200" dirty="0"/>
              <a:t> care; J Aerosol </a:t>
            </a:r>
            <a:r>
              <a:rPr lang="nl-NL" sz="1200" dirty="0" err="1"/>
              <a:t>Med</a:t>
            </a:r>
            <a:r>
              <a:rPr lang="nl-NL" sz="1200" dirty="0"/>
              <a:t> 2003;16:249-54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7670807-975E-4042-8C26-3A25A6CD4B6D}"/>
              </a:ext>
            </a:extLst>
          </p:cNvPr>
          <p:cNvGrpSpPr/>
          <p:nvPr/>
        </p:nvGrpSpPr>
        <p:grpSpPr>
          <a:xfrm>
            <a:off x="0" y="5044965"/>
            <a:ext cx="1608083" cy="1813035"/>
            <a:chOff x="838201" y="2432767"/>
            <a:chExt cx="3197771" cy="4057079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4E0C7277-CCF4-E344-81AD-28D137DA4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43" r="53555"/>
            <a:stretch/>
          </p:blipFill>
          <p:spPr>
            <a:xfrm>
              <a:off x="838201" y="2432767"/>
              <a:ext cx="3182006" cy="4057079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7482B4B-E999-5843-BE49-73A54AAC1838}"/>
                </a:ext>
              </a:extLst>
            </p:cNvPr>
            <p:cNvSpPr/>
            <p:nvPr/>
          </p:nvSpPr>
          <p:spPr>
            <a:xfrm>
              <a:off x="3499945" y="5722883"/>
              <a:ext cx="536027" cy="756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956802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u="sng" dirty="0"/>
              <a:t>Een COPD patiënt moet laagdrempelig een aerosol krijgen vanwege matige inspiratiekracht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8551E9-53D8-5144-BBAD-87B7E1C97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89"/>
          <a:stretch/>
        </p:blipFill>
        <p:spPr>
          <a:xfrm>
            <a:off x="4434897" y="2800921"/>
            <a:ext cx="3322205" cy="405707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3607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Feiten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fabels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u="sng" dirty="0"/>
              <a:t>Een COPD patiënt moet laagdrempelig een aerosol krijgen vanwege matige inspiratiekracht</a:t>
            </a:r>
          </a:p>
          <a:p>
            <a:pPr marL="0" indent="0" algn="ctr">
              <a:buNone/>
            </a:pPr>
            <a:endParaRPr lang="nl-NL" b="1" u="sng" dirty="0"/>
          </a:p>
          <a:p>
            <a:r>
              <a:rPr lang="nl-NL" dirty="0"/>
              <a:t>Er zijn ook poederinhalatoren met lage weerstand, en </a:t>
            </a:r>
            <a:r>
              <a:rPr lang="nl-NL" dirty="0" err="1"/>
              <a:t>softmist</a:t>
            </a:r>
            <a:r>
              <a:rPr lang="nl-NL" dirty="0"/>
              <a:t> inhalatoren.</a:t>
            </a:r>
          </a:p>
          <a:p>
            <a:endParaRPr lang="nl-NL" dirty="0"/>
          </a:p>
          <a:p>
            <a:r>
              <a:rPr lang="nl-NL" dirty="0"/>
              <a:t>Check stroomschema voor keuze type inhalator van stichting IMIS.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9FC0AA4-520B-B74B-9D35-E46873461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89"/>
          <a:stretch/>
        </p:blipFill>
        <p:spPr>
          <a:xfrm>
            <a:off x="0" y="5138078"/>
            <a:ext cx="1408386" cy="171992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2367954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819690" y="6207579"/>
            <a:ext cx="2361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  <p:sp>
        <p:nvSpPr>
          <p:cNvPr id="62" name="Titel 61">
            <a:extLst>
              <a:ext uri="{FF2B5EF4-FFF2-40B4-BE49-F238E27FC236}">
                <a16:creationId xmlns:a16="http://schemas.microsoft.com/office/drawing/2014/main" id="{59F6352C-A24E-9941-8FAA-403B6566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3" name="Tijdelijke aanduiding voor inhoud 5">
            <a:extLst>
              <a:ext uri="{FF2B5EF4-FFF2-40B4-BE49-F238E27FC236}">
                <a16:creationId xmlns:a16="http://schemas.microsoft.com/office/drawing/2014/main" id="{E7112BD0-9CB3-F84F-A070-14C1F547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298" y="0"/>
            <a:ext cx="5262688" cy="6885504"/>
          </a:xfrm>
          <a:prstGeom prst="rect">
            <a:avLst/>
          </a:prstGeom>
        </p:spPr>
      </p:pic>
      <p:sp>
        <p:nvSpPr>
          <p:cNvPr id="64" name="Rechthoek 63">
            <a:extLst>
              <a:ext uri="{FF2B5EF4-FFF2-40B4-BE49-F238E27FC236}">
                <a16:creationId xmlns:a16="http://schemas.microsoft.com/office/drawing/2014/main" id="{187CC388-0DD8-0D4A-9115-AA8B937D8351}"/>
              </a:ext>
            </a:extLst>
          </p:cNvPr>
          <p:cNvSpPr/>
          <p:nvPr/>
        </p:nvSpPr>
        <p:spPr>
          <a:xfrm>
            <a:off x="10625958" y="6581001"/>
            <a:ext cx="24121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err="1"/>
              <a:t>www.stichtingimis.nl</a:t>
            </a:r>
            <a:endParaRPr lang="nl-NL" sz="1200" dirty="0"/>
          </a:p>
        </p:txBody>
      </p:sp>
      <p:sp>
        <p:nvSpPr>
          <p:cNvPr id="65" name="object 2">
            <a:extLst>
              <a:ext uri="{FF2B5EF4-FFF2-40B4-BE49-F238E27FC236}">
                <a16:creationId xmlns:a16="http://schemas.microsoft.com/office/drawing/2014/main" id="{0DD93422-B5B2-E841-A263-BDCD396B180B}"/>
              </a:ext>
            </a:extLst>
          </p:cNvPr>
          <p:cNvSpPr txBox="1"/>
          <p:nvPr/>
        </p:nvSpPr>
        <p:spPr>
          <a:xfrm>
            <a:off x="854111" y="598475"/>
            <a:ext cx="4616291" cy="186590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algn="ctr">
              <a:spcBef>
                <a:spcPts val="195"/>
              </a:spcBef>
            </a:pPr>
            <a:r>
              <a:rPr sz="1050" spc="-60" dirty="0">
                <a:latin typeface="Arial"/>
                <a:cs typeface="Arial"/>
              </a:rPr>
              <a:t>Bewuste</a:t>
            </a:r>
            <a:r>
              <a:rPr sz="1050" spc="-34" dirty="0">
                <a:latin typeface="Arial"/>
                <a:cs typeface="Arial"/>
              </a:rPr>
              <a:t> </a:t>
            </a:r>
            <a:r>
              <a:rPr sz="1050" spc="-26" dirty="0">
                <a:latin typeface="Arial"/>
                <a:cs typeface="Arial"/>
              </a:rPr>
              <a:t>inhalatie</a:t>
            </a:r>
            <a:r>
              <a:rPr sz="1050" spc="-34" dirty="0">
                <a:latin typeface="Arial"/>
                <a:cs typeface="Arial"/>
              </a:rPr>
              <a:t> </a:t>
            </a:r>
            <a:r>
              <a:rPr sz="1050" spc="-8" dirty="0">
                <a:latin typeface="Arial"/>
                <a:cs typeface="Arial"/>
              </a:rPr>
              <a:t>mogelijk?</a:t>
            </a:r>
            <a:endParaRPr sz="1050">
              <a:latin typeface="Arial"/>
              <a:cs typeface="Arial"/>
            </a:endParaRPr>
          </a:p>
        </p:txBody>
      </p:sp>
      <p:sp>
        <p:nvSpPr>
          <p:cNvPr id="66" name="object 3">
            <a:extLst>
              <a:ext uri="{FF2B5EF4-FFF2-40B4-BE49-F238E27FC236}">
                <a16:creationId xmlns:a16="http://schemas.microsoft.com/office/drawing/2014/main" id="{8F562197-0879-FE46-BCD9-4B688F4903A2}"/>
              </a:ext>
            </a:extLst>
          </p:cNvPr>
          <p:cNvSpPr txBox="1"/>
          <p:nvPr/>
        </p:nvSpPr>
        <p:spPr>
          <a:xfrm>
            <a:off x="1444214" y="1035865"/>
            <a:ext cx="503873" cy="185628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953" algn="ctr">
              <a:spcBef>
                <a:spcPts val="188"/>
              </a:spcBef>
            </a:pPr>
            <a:r>
              <a:rPr sz="1050" b="1" spc="-19" dirty="0">
                <a:latin typeface="Arial"/>
                <a:cs typeface="Arial"/>
              </a:rPr>
              <a:t>ja</a:t>
            </a:r>
            <a:endParaRPr sz="1050">
              <a:latin typeface="Arial"/>
              <a:cs typeface="Arial"/>
            </a:endParaRPr>
          </a:p>
        </p:txBody>
      </p:sp>
      <p:sp>
        <p:nvSpPr>
          <p:cNvPr id="67" name="object 4">
            <a:extLst>
              <a:ext uri="{FF2B5EF4-FFF2-40B4-BE49-F238E27FC236}">
                <a16:creationId xmlns:a16="http://schemas.microsoft.com/office/drawing/2014/main" id="{C0BB3AFC-F5E9-8643-B3A7-310ADB1A784B}"/>
              </a:ext>
            </a:extLst>
          </p:cNvPr>
          <p:cNvSpPr txBox="1"/>
          <p:nvPr/>
        </p:nvSpPr>
        <p:spPr>
          <a:xfrm>
            <a:off x="3498802" y="1497797"/>
            <a:ext cx="1971675" cy="314829"/>
          </a:xfrm>
          <a:prstGeom prst="rect">
            <a:avLst/>
          </a:prstGeom>
          <a:solidFill>
            <a:srgbClr val="DDD9C3"/>
          </a:solidFill>
          <a:ln w="9525">
            <a:solidFill>
              <a:srgbClr val="000000"/>
            </a:solidFill>
          </a:ln>
        </p:spPr>
        <p:txBody>
          <a:bodyPr vert="horz" wrap="square" lIns="0" tIns="24764" rIns="0" bIns="0" rtlCol="0">
            <a:spAutoFit/>
          </a:bodyPr>
          <a:lstStyle/>
          <a:p>
            <a:pPr marL="196691" indent="-128111">
              <a:spcBef>
                <a:spcPts val="194"/>
              </a:spcBef>
              <a:buChar char="•"/>
              <a:tabLst>
                <a:tab pos="196691" algn="l"/>
              </a:tabLst>
            </a:pPr>
            <a:r>
              <a:rPr sz="900" spc="-53" dirty="0">
                <a:latin typeface="Arial"/>
                <a:cs typeface="Arial"/>
              </a:rPr>
              <a:t>Dosisaerosol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(pMDI)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6" dirty="0">
                <a:latin typeface="Arial"/>
                <a:cs typeface="Arial"/>
              </a:rPr>
              <a:t>+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voorzetkamer</a:t>
            </a:r>
            <a:endParaRPr sz="900">
              <a:latin typeface="Arial"/>
              <a:cs typeface="Arial"/>
            </a:endParaRPr>
          </a:p>
          <a:p>
            <a:pPr marL="196691" indent="-128111">
              <a:spcBef>
                <a:spcPts val="53"/>
              </a:spcBef>
              <a:buChar char="•"/>
              <a:tabLst>
                <a:tab pos="196691" algn="l"/>
              </a:tabLst>
            </a:pPr>
            <a:r>
              <a:rPr sz="900" spc="-8" dirty="0">
                <a:latin typeface="Arial"/>
                <a:cs typeface="Arial"/>
              </a:rPr>
              <a:t>Vernevelaar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5">
            <a:extLst>
              <a:ext uri="{FF2B5EF4-FFF2-40B4-BE49-F238E27FC236}">
                <a16:creationId xmlns:a16="http://schemas.microsoft.com/office/drawing/2014/main" id="{A1BA83B3-2C47-AF46-9CD9-188BFEF788D5}"/>
              </a:ext>
            </a:extLst>
          </p:cNvPr>
          <p:cNvSpPr txBox="1"/>
          <p:nvPr/>
        </p:nvSpPr>
        <p:spPr>
          <a:xfrm>
            <a:off x="854110" y="1567047"/>
            <a:ext cx="1600200" cy="1625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259556">
              <a:spcBef>
                <a:spcPts val="188"/>
              </a:spcBef>
            </a:pPr>
            <a:r>
              <a:rPr sz="900" spc="-49" dirty="0">
                <a:latin typeface="Arial"/>
                <a:cs typeface="Arial"/>
              </a:rPr>
              <a:t>Voldoende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uitademen?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">
            <a:extLst>
              <a:ext uri="{FF2B5EF4-FFF2-40B4-BE49-F238E27FC236}">
                <a16:creationId xmlns:a16="http://schemas.microsoft.com/office/drawing/2014/main" id="{A5873FDF-3DCE-3447-B865-56379CCB194F}"/>
              </a:ext>
            </a:extLst>
          </p:cNvPr>
          <p:cNvSpPr txBox="1"/>
          <p:nvPr/>
        </p:nvSpPr>
        <p:spPr>
          <a:xfrm>
            <a:off x="854111" y="3345812"/>
            <a:ext cx="1600200" cy="2975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6669" rIns="0" bIns="0" rtlCol="0">
            <a:spAutoFit/>
          </a:bodyPr>
          <a:lstStyle/>
          <a:p>
            <a:pPr marL="300514" marR="268129" indent="-27146">
              <a:lnSpc>
                <a:spcPct val="105000"/>
              </a:lnSpc>
              <a:spcBef>
                <a:spcPts val="131"/>
              </a:spcBef>
            </a:pPr>
            <a:r>
              <a:rPr sz="900" spc="-49" dirty="0">
                <a:latin typeface="Arial"/>
                <a:cs typeface="Arial"/>
              </a:rPr>
              <a:t>Voldoende</a:t>
            </a:r>
            <a:r>
              <a:rPr sz="900" spc="-26" dirty="0">
                <a:latin typeface="Arial"/>
                <a:cs typeface="Arial"/>
              </a:rPr>
              <a:t> inspiratoire </a:t>
            </a:r>
            <a:r>
              <a:rPr sz="900" spc="-45" dirty="0">
                <a:latin typeface="Arial"/>
                <a:cs typeface="Arial"/>
              </a:rPr>
              <a:t>kracht?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3" dirty="0">
                <a:latin typeface="Arial"/>
                <a:cs typeface="Arial"/>
              </a:rPr>
              <a:t>(drukverschil)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">
            <a:extLst>
              <a:ext uri="{FF2B5EF4-FFF2-40B4-BE49-F238E27FC236}">
                <a16:creationId xmlns:a16="http://schemas.microsoft.com/office/drawing/2014/main" id="{BFC18A56-2266-D949-B100-9F05AD50EC10}"/>
              </a:ext>
            </a:extLst>
          </p:cNvPr>
          <p:cNvSpPr txBox="1"/>
          <p:nvPr/>
        </p:nvSpPr>
        <p:spPr>
          <a:xfrm>
            <a:off x="854110" y="2440073"/>
            <a:ext cx="1600200" cy="163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144304">
              <a:spcBef>
                <a:spcPts val="191"/>
              </a:spcBef>
            </a:pPr>
            <a:r>
              <a:rPr sz="900" spc="-60" dirty="0">
                <a:latin typeface="Arial"/>
                <a:cs typeface="Arial"/>
              </a:rPr>
              <a:t>Adem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vasthouden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53" dirty="0">
                <a:latin typeface="Arial"/>
                <a:cs typeface="Arial"/>
              </a:rPr>
              <a:t>(ca.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10s)?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8">
            <a:extLst>
              <a:ext uri="{FF2B5EF4-FFF2-40B4-BE49-F238E27FC236}">
                <a16:creationId xmlns:a16="http://schemas.microsoft.com/office/drawing/2014/main" id="{3FB263E7-98AA-3147-92A3-4E41E4D870AC}"/>
              </a:ext>
            </a:extLst>
          </p:cNvPr>
          <p:cNvSpPr txBox="1"/>
          <p:nvPr/>
        </p:nvSpPr>
        <p:spPr>
          <a:xfrm>
            <a:off x="856696" y="5814669"/>
            <a:ext cx="1567815" cy="1625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211931">
              <a:spcBef>
                <a:spcPts val="188"/>
              </a:spcBef>
            </a:pPr>
            <a:r>
              <a:rPr sz="900" spc="-90" dirty="0">
                <a:latin typeface="Arial"/>
                <a:cs typeface="Arial"/>
              </a:rPr>
              <a:t>Lage</a:t>
            </a:r>
            <a:r>
              <a:rPr sz="900" spc="-38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inhalatorweerstand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9">
            <a:extLst>
              <a:ext uri="{FF2B5EF4-FFF2-40B4-BE49-F238E27FC236}">
                <a16:creationId xmlns:a16="http://schemas.microsoft.com/office/drawing/2014/main" id="{1850A025-DB2E-644E-87A7-2F2E83FE998D}"/>
              </a:ext>
            </a:extLst>
          </p:cNvPr>
          <p:cNvSpPr txBox="1"/>
          <p:nvPr/>
        </p:nvSpPr>
        <p:spPr>
          <a:xfrm>
            <a:off x="3862596" y="5806395"/>
            <a:ext cx="1607820" cy="16398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5241" rIns="0" bIns="0" rtlCol="0">
            <a:spAutoFit/>
          </a:bodyPr>
          <a:lstStyle/>
          <a:p>
            <a:pPr marL="217170">
              <a:spcBef>
                <a:spcPts val="199"/>
              </a:spcBef>
            </a:pPr>
            <a:r>
              <a:rPr sz="900" spc="-71" dirty="0">
                <a:latin typeface="Arial"/>
                <a:cs typeface="Arial"/>
              </a:rPr>
              <a:t>Hoge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inhalatorweerstand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10">
            <a:extLst>
              <a:ext uri="{FF2B5EF4-FFF2-40B4-BE49-F238E27FC236}">
                <a16:creationId xmlns:a16="http://schemas.microsoft.com/office/drawing/2014/main" id="{1333866A-C827-8C43-9397-AC44DABB30E3}"/>
              </a:ext>
            </a:extLst>
          </p:cNvPr>
          <p:cNvSpPr txBox="1"/>
          <p:nvPr/>
        </p:nvSpPr>
        <p:spPr>
          <a:xfrm>
            <a:off x="854111" y="5436626"/>
            <a:ext cx="4616291" cy="163025"/>
          </a:xfrm>
          <a:prstGeom prst="rect">
            <a:avLst/>
          </a:prstGeom>
          <a:solidFill>
            <a:srgbClr val="DDD9C3"/>
          </a:solidFill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algn="ctr">
              <a:spcBef>
                <a:spcPts val="191"/>
              </a:spcBef>
            </a:pPr>
            <a:r>
              <a:rPr sz="900" spc="-49" dirty="0">
                <a:latin typeface="Arial"/>
                <a:cs typeface="Arial"/>
              </a:rPr>
              <a:t>Voor </a:t>
            </a:r>
            <a:r>
              <a:rPr sz="900" spc="-38" dirty="0">
                <a:latin typeface="Arial"/>
                <a:cs typeface="Arial"/>
              </a:rPr>
              <a:t>alle</a:t>
            </a:r>
            <a:r>
              <a:rPr sz="900" spc="-41" dirty="0">
                <a:latin typeface="Arial"/>
                <a:cs typeface="Arial"/>
              </a:rPr>
              <a:t> </a:t>
            </a:r>
            <a:r>
              <a:rPr sz="900" spc="-34" dirty="0">
                <a:latin typeface="Arial"/>
                <a:cs typeface="Arial"/>
              </a:rPr>
              <a:t>inhalatoren</a:t>
            </a:r>
            <a:r>
              <a:rPr sz="900" spc="-4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geldt</a:t>
            </a:r>
            <a:r>
              <a:rPr sz="900" spc="131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het</a:t>
            </a:r>
            <a:r>
              <a:rPr sz="900" spc="-49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onderstaande….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11">
            <a:extLst>
              <a:ext uri="{FF2B5EF4-FFF2-40B4-BE49-F238E27FC236}">
                <a16:creationId xmlns:a16="http://schemas.microsoft.com/office/drawing/2014/main" id="{579218BA-686D-744E-8345-EF05D0480C4E}"/>
              </a:ext>
            </a:extLst>
          </p:cNvPr>
          <p:cNvSpPr txBox="1"/>
          <p:nvPr/>
        </p:nvSpPr>
        <p:spPr>
          <a:xfrm>
            <a:off x="854110" y="6184437"/>
            <a:ext cx="1573054" cy="163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412433">
              <a:spcBef>
                <a:spcPts val="191"/>
              </a:spcBef>
            </a:pPr>
            <a:r>
              <a:rPr sz="900" spc="-60" dirty="0">
                <a:latin typeface="Arial"/>
                <a:cs typeface="Arial"/>
              </a:rPr>
              <a:t>Rustig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inhaleren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12">
            <a:extLst>
              <a:ext uri="{FF2B5EF4-FFF2-40B4-BE49-F238E27FC236}">
                <a16:creationId xmlns:a16="http://schemas.microsoft.com/office/drawing/2014/main" id="{FCE4B25A-0624-DC41-8FCE-784C964A6662}"/>
              </a:ext>
            </a:extLst>
          </p:cNvPr>
          <p:cNvSpPr txBox="1"/>
          <p:nvPr/>
        </p:nvSpPr>
        <p:spPr>
          <a:xfrm>
            <a:off x="3866708" y="6191581"/>
            <a:ext cx="1603534" cy="1625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381953">
              <a:spcBef>
                <a:spcPts val="188"/>
              </a:spcBef>
            </a:pPr>
            <a:r>
              <a:rPr sz="900" spc="-53" dirty="0">
                <a:latin typeface="Arial"/>
                <a:cs typeface="Arial"/>
              </a:rPr>
              <a:t>Krachtig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inhaleren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6" name="object 13">
            <a:extLst>
              <a:ext uri="{FF2B5EF4-FFF2-40B4-BE49-F238E27FC236}">
                <a16:creationId xmlns:a16="http://schemas.microsoft.com/office/drawing/2014/main" id="{556629EB-08BF-3D42-A338-1CE7D0718B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5658" y="6034327"/>
            <a:ext cx="129778" cy="127062"/>
          </a:xfrm>
          <a:prstGeom prst="rect">
            <a:avLst/>
          </a:prstGeom>
        </p:spPr>
      </p:pic>
      <p:sp>
        <p:nvSpPr>
          <p:cNvPr id="77" name="object 14">
            <a:extLst>
              <a:ext uri="{FF2B5EF4-FFF2-40B4-BE49-F238E27FC236}">
                <a16:creationId xmlns:a16="http://schemas.microsoft.com/office/drawing/2014/main" id="{BAEA2B1A-A376-014E-9B92-B051CF65A59C}"/>
              </a:ext>
            </a:extLst>
          </p:cNvPr>
          <p:cNvSpPr txBox="1"/>
          <p:nvPr/>
        </p:nvSpPr>
        <p:spPr>
          <a:xfrm>
            <a:off x="2752098" y="1555505"/>
            <a:ext cx="489585" cy="187552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</a:ln>
        </p:spPr>
        <p:txBody>
          <a:bodyPr vert="horz" wrap="square" lIns="0" tIns="25718" rIns="0" bIns="0" rtlCol="0">
            <a:spAutoFit/>
          </a:bodyPr>
          <a:lstStyle/>
          <a:p>
            <a:pPr marL="141923">
              <a:spcBef>
                <a:spcPts val="203"/>
              </a:spcBef>
            </a:pPr>
            <a:r>
              <a:rPr sz="1050" b="1" spc="-19" dirty="0">
                <a:latin typeface="Arial"/>
                <a:cs typeface="Arial"/>
              </a:rPr>
              <a:t>nee</a:t>
            </a:r>
            <a:endParaRPr sz="1050">
              <a:latin typeface="Arial"/>
              <a:cs typeface="Arial"/>
            </a:endParaRPr>
          </a:p>
        </p:txBody>
      </p:sp>
      <p:sp>
        <p:nvSpPr>
          <p:cNvPr id="78" name="object 15">
            <a:extLst>
              <a:ext uri="{FF2B5EF4-FFF2-40B4-BE49-F238E27FC236}">
                <a16:creationId xmlns:a16="http://schemas.microsoft.com/office/drawing/2014/main" id="{6BB7CFB3-1753-D744-9C96-3BB77C26601F}"/>
              </a:ext>
            </a:extLst>
          </p:cNvPr>
          <p:cNvSpPr/>
          <p:nvPr/>
        </p:nvSpPr>
        <p:spPr>
          <a:xfrm>
            <a:off x="663488" y="45672"/>
            <a:ext cx="4968716" cy="6791325"/>
          </a:xfrm>
          <a:custGeom>
            <a:avLst/>
            <a:gdLst/>
            <a:ahLst/>
            <a:cxnLst/>
            <a:rect l="l" t="t" r="r" b="b"/>
            <a:pathLst>
              <a:path w="6624955" h="9055100">
                <a:moveTo>
                  <a:pt x="0" y="0"/>
                </a:moveTo>
                <a:lnTo>
                  <a:pt x="6624736" y="0"/>
                </a:lnTo>
                <a:lnTo>
                  <a:pt x="6624736" y="9055100"/>
                </a:lnTo>
                <a:lnTo>
                  <a:pt x="0" y="9055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9" name="object 16">
            <a:extLst>
              <a:ext uri="{FF2B5EF4-FFF2-40B4-BE49-F238E27FC236}">
                <a16:creationId xmlns:a16="http://schemas.microsoft.com/office/drawing/2014/main" id="{9850BEC4-A006-7143-9CA1-E5DE82650ED0}"/>
              </a:ext>
            </a:extLst>
          </p:cNvPr>
          <p:cNvSpPr txBox="1"/>
          <p:nvPr/>
        </p:nvSpPr>
        <p:spPr>
          <a:xfrm>
            <a:off x="1722726" y="196215"/>
            <a:ext cx="2875597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79" dirty="0">
                <a:latin typeface="Arial"/>
                <a:cs typeface="Arial"/>
              </a:rPr>
              <a:t>Stroomschema</a:t>
            </a:r>
            <a:r>
              <a:rPr sz="1350" spc="-41" dirty="0">
                <a:latin typeface="Arial"/>
                <a:cs typeface="Arial"/>
              </a:rPr>
              <a:t> </a:t>
            </a:r>
            <a:r>
              <a:rPr sz="1350" spc="-45" dirty="0">
                <a:latin typeface="Arial"/>
                <a:cs typeface="Arial"/>
              </a:rPr>
              <a:t>voor</a:t>
            </a:r>
            <a:r>
              <a:rPr sz="1350" spc="-41" dirty="0">
                <a:latin typeface="Arial"/>
                <a:cs typeface="Arial"/>
              </a:rPr>
              <a:t> </a:t>
            </a:r>
            <a:r>
              <a:rPr sz="1350" spc="-105" dirty="0">
                <a:latin typeface="Arial"/>
                <a:cs typeface="Arial"/>
              </a:rPr>
              <a:t>keuze</a:t>
            </a:r>
            <a:r>
              <a:rPr sz="1350" spc="-38" dirty="0">
                <a:latin typeface="Arial"/>
                <a:cs typeface="Arial"/>
              </a:rPr>
              <a:t> type </a:t>
            </a:r>
            <a:r>
              <a:rPr sz="1350" spc="-8" dirty="0">
                <a:latin typeface="Arial"/>
                <a:cs typeface="Arial"/>
              </a:rPr>
              <a:t>inhalator</a:t>
            </a:r>
            <a:endParaRPr sz="1350">
              <a:latin typeface="Arial"/>
              <a:cs typeface="Arial"/>
            </a:endParaRPr>
          </a:p>
        </p:txBody>
      </p:sp>
      <p:sp>
        <p:nvSpPr>
          <p:cNvPr id="80" name="object 17">
            <a:extLst>
              <a:ext uri="{FF2B5EF4-FFF2-40B4-BE49-F238E27FC236}">
                <a16:creationId xmlns:a16="http://schemas.microsoft.com/office/drawing/2014/main" id="{54A18AEC-4A9F-9147-950C-155262160BAF}"/>
              </a:ext>
            </a:extLst>
          </p:cNvPr>
          <p:cNvSpPr txBox="1"/>
          <p:nvPr/>
        </p:nvSpPr>
        <p:spPr>
          <a:xfrm>
            <a:off x="3498802" y="4179420"/>
            <a:ext cx="1971675" cy="737541"/>
          </a:xfrm>
          <a:prstGeom prst="rect">
            <a:avLst/>
          </a:prstGeom>
          <a:solidFill>
            <a:srgbClr val="DDD9C3"/>
          </a:solidFill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196691" indent="-128111">
              <a:spcBef>
                <a:spcPts val="191"/>
              </a:spcBef>
              <a:buChar char="•"/>
              <a:tabLst>
                <a:tab pos="196691" algn="l"/>
              </a:tabLst>
            </a:pPr>
            <a:r>
              <a:rPr sz="900" spc="-38" dirty="0">
                <a:latin typeface="Arial"/>
                <a:cs typeface="Arial"/>
              </a:rPr>
              <a:t>Droogpoederinhalator</a:t>
            </a:r>
            <a:r>
              <a:rPr sz="900" spc="56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(DPI)*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61"/>
              </a:lnSpc>
              <a:spcBef>
                <a:spcPts val="56"/>
              </a:spcBef>
              <a:buChar char="•"/>
              <a:tabLst>
                <a:tab pos="196691" algn="l"/>
              </a:tabLst>
            </a:pPr>
            <a:r>
              <a:rPr sz="900" spc="-53" dirty="0">
                <a:latin typeface="Arial"/>
                <a:cs typeface="Arial"/>
              </a:rPr>
              <a:t>Dosisaerosol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(pMDI)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6" dirty="0">
                <a:latin typeface="Arial"/>
                <a:cs typeface="Arial"/>
              </a:rPr>
              <a:t>+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voorzetkamer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43"/>
              </a:lnSpc>
              <a:buChar char="•"/>
              <a:tabLst>
                <a:tab pos="196691" algn="l"/>
              </a:tabLst>
            </a:pPr>
            <a:r>
              <a:rPr sz="900" spc="-49" dirty="0">
                <a:latin typeface="Arial"/>
                <a:cs typeface="Arial"/>
              </a:rPr>
              <a:t>Ademgestuurde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dosisaerosol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61"/>
              </a:lnSpc>
              <a:buChar char="•"/>
              <a:tabLst>
                <a:tab pos="196691" algn="l"/>
              </a:tabLst>
            </a:pPr>
            <a:r>
              <a:rPr sz="900" spc="-41" dirty="0">
                <a:latin typeface="Arial"/>
                <a:cs typeface="Arial"/>
              </a:rPr>
              <a:t>Soft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Mist</a:t>
            </a:r>
            <a:r>
              <a:rPr sz="900" spc="-34" dirty="0">
                <a:latin typeface="Arial"/>
                <a:cs typeface="Arial"/>
              </a:rPr>
              <a:t> Inhaler </a:t>
            </a:r>
            <a:r>
              <a:rPr sz="900" spc="-8" dirty="0">
                <a:latin typeface="Arial"/>
                <a:cs typeface="Arial"/>
              </a:rPr>
              <a:t>(SMI)**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spcBef>
                <a:spcPts val="53"/>
              </a:spcBef>
              <a:buChar char="•"/>
              <a:tabLst>
                <a:tab pos="196691" algn="l"/>
              </a:tabLst>
            </a:pPr>
            <a:r>
              <a:rPr sz="900" spc="-8" dirty="0">
                <a:latin typeface="Arial"/>
                <a:cs typeface="Arial"/>
              </a:rPr>
              <a:t>Vernevelaar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1" name="object 18">
            <a:extLst>
              <a:ext uri="{FF2B5EF4-FFF2-40B4-BE49-F238E27FC236}">
                <a16:creationId xmlns:a16="http://schemas.microsoft.com/office/drawing/2014/main" id="{5618DA35-E5E7-8A4B-9F44-2020E5482250}"/>
              </a:ext>
            </a:extLst>
          </p:cNvPr>
          <p:cNvSpPr txBox="1"/>
          <p:nvPr/>
        </p:nvSpPr>
        <p:spPr>
          <a:xfrm>
            <a:off x="3498802" y="2350186"/>
            <a:ext cx="1971675" cy="302006"/>
          </a:xfrm>
          <a:prstGeom prst="rect">
            <a:avLst/>
          </a:prstGeom>
          <a:solidFill>
            <a:srgbClr val="DDD9C3"/>
          </a:solidFill>
          <a:ln w="9525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96691" indent="-128111">
              <a:spcBef>
                <a:spcPts val="195"/>
              </a:spcBef>
              <a:buChar char="•"/>
              <a:tabLst>
                <a:tab pos="196691" algn="l"/>
              </a:tabLst>
            </a:pPr>
            <a:r>
              <a:rPr sz="900" spc="-53" dirty="0">
                <a:latin typeface="Arial"/>
                <a:cs typeface="Arial"/>
              </a:rPr>
              <a:t>Dosisaerosol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(pMDI)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6" dirty="0">
                <a:latin typeface="Arial"/>
                <a:cs typeface="Arial"/>
              </a:rPr>
              <a:t>+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voorzetkamer</a:t>
            </a:r>
            <a:endParaRPr sz="900">
              <a:latin typeface="Arial"/>
              <a:cs typeface="Arial"/>
            </a:endParaRPr>
          </a:p>
          <a:p>
            <a:pPr marL="196691" indent="-128111">
              <a:spcBef>
                <a:spcPts val="38"/>
              </a:spcBef>
              <a:buChar char="•"/>
              <a:tabLst>
                <a:tab pos="196691" algn="l"/>
              </a:tabLst>
            </a:pPr>
            <a:r>
              <a:rPr sz="900" spc="-8" dirty="0">
                <a:latin typeface="Arial"/>
                <a:cs typeface="Arial"/>
              </a:rPr>
              <a:t>Vernevelaar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2" name="object 19">
            <a:extLst>
              <a:ext uri="{FF2B5EF4-FFF2-40B4-BE49-F238E27FC236}">
                <a16:creationId xmlns:a16="http://schemas.microsoft.com/office/drawing/2014/main" id="{5E5F00D3-0A43-A844-AF60-F8518FC214AD}"/>
              </a:ext>
            </a:extLst>
          </p:cNvPr>
          <p:cNvGrpSpPr/>
          <p:nvPr/>
        </p:nvGrpSpPr>
        <p:grpSpPr>
          <a:xfrm>
            <a:off x="849553" y="850705"/>
            <a:ext cx="4627721" cy="4530090"/>
            <a:chOff x="364719" y="1134273"/>
            <a:chExt cx="6170295" cy="6040120"/>
          </a:xfrm>
        </p:grpSpPr>
        <p:sp>
          <p:nvSpPr>
            <p:cNvPr id="83" name="object 20">
              <a:extLst>
                <a:ext uri="{FF2B5EF4-FFF2-40B4-BE49-F238E27FC236}">
                  <a16:creationId xmlns:a16="http://schemas.microsoft.com/office/drawing/2014/main" id="{BF364F87-86F9-DE42-A710-5A68B36C8240}"/>
                </a:ext>
              </a:extLst>
            </p:cNvPr>
            <p:cNvSpPr/>
            <p:nvPr/>
          </p:nvSpPr>
          <p:spPr>
            <a:xfrm>
              <a:off x="374244" y="7164288"/>
              <a:ext cx="6151245" cy="0"/>
            </a:xfrm>
            <a:custGeom>
              <a:avLst/>
              <a:gdLst/>
              <a:ahLst/>
              <a:cxnLst/>
              <a:rect l="l" t="t" r="r" b="b"/>
              <a:pathLst>
                <a:path w="6151245">
                  <a:moveTo>
                    <a:pt x="0" y="0"/>
                  </a:moveTo>
                  <a:lnTo>
                    <a:pt x="6151099" y="1"/>
                  </a:lnTo>
                </a:path>
              </a:pathLst>
            </a:custGeom>
            <a:ln w="1905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84" name="object 21">
              <a:extLst>
                <a:ext uri="{FF2B5EF4-FFF2-40B4-BE49-F238E27FC236}">
                  <a16:creationId xmlns:a16="http://schemas.microsoft.com/office/drawing/2014/main" id="{35BBA21B-A20E-9A40-A8F3-C1CE9B2541A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2" y="2393970"/>
              <a:ext cx="141969" cy="218564"/>
            </a:xfrm>
            <a:prstGeom prst="rect">
              <a:avLst/>
            </a:prstGeom>
          </p:spPr>
        </p:pic>
        <p:pic>
          <p:nvPicPr>
            <p:cNvPr id="85" name="object 22">
              <a:extLst>
                <a:ext uri="{FF2B5EF4-FFF2-40B4-BE49-F238E27FC236}">
                  <a16:creationId xmlns:a16="http://schemas.microsoft.com/office/drawing/2014/main" id="{E98EC3CE-236F-8C48-B640-0162615D56D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2" y="1134273"/>
              <a:ext cx="141969" cy="218564"/>
            </a:xfrm>
            <a:prstGeom prst="rect">
              <a:avLst/>
            </a:prstGeom>
          </p:spPr>
        </p:pic>
        <p:pic>
          <p:nvPicPr>
            <p:cNvPr id="86" name="object 23">
              <a:extLst>
                <a:ext uri="{FF2B5EF4-FFF2-40B4-BE49-F238E27FC236}">
                  <a16:creationId xmlns:a16="http://schemas.microsoft.com/office/drawing/2014/main" id="{5CA09B07-6B18-E541-906E-82E7EED7B5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2" y="3605405"/>
              <a:ext cx="141969" cy="218564"/>
            </a:xfrm>
            <a:prstGeom prst="rect">
              <a:avLst/>
            </a:prstGeom>
          </p:spPr>
        </p:pic>
        <p:pic>
          <p:nvPicPr>
            <p:cNvPr id="87" name="object 24">
              <a:extLst>
                <a:ext uri="{FF2B5EF4-FFF2-40B4-BE49-F238E27FC236}">
                  <a16:creationId xmlns:a16="http://schemas.microsoft.com/office/drawing/2014/main" id="{10AE2E47-C8DD-A045-B95A-B341CF99F9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0214" y="1138002"/>
              <a:ext cx="141969" cy="218564"/>
            </a:xfrm>
            <a:prstGeom prst="rect">
              <a:avLst/>
            </a:prstGeom>
          </p:spPr>
        </p:pic>
        <p:pic>
          <p:nvPicPr>
            <p:cNvPr id="88" name="object 25">
              <a:extLst>
                <a:ext uri="{FF2B5EF4-FFF2-40B4-BE49-F238E27FC236}">
                  <a16:creationId xmlns:a16="http://schemas.microsoft.com/office/drawing/2014/main" id="{DC89663E-2D34-354D-B55B-2271C2CFE01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2" y="1782345"/>
              <a:ext cx="141969" cy="218564"/>
            </a:xfrm>
            <a:prstGeom prst="rect">
              <a:avLst/>
            </a:prstGeom>
          </p:spPr>
        </p:pic>
      </p:grpSp>
      <p:sp>
        <p:nvSpPr>
          <p:cNvPr id="89" name="object 26">
            <a:extLst>
              <a:ext uri="{FF2B5EF4-FFF2-40B4-BE49-F238E27FC236}">
                <a16:creationId xmlns:a16="http://schemas.microsoft.com/office/drawing/2014/main" id="{177CA9CE-25C8-8942-8808-452527AD9041}"/>
              </a:ext>
            </a:extLst>
          </p:cNvPr>
          <p:cNvSpPr txBox="1"/>
          <p:nvPr/>
        </p:nvSpPr>
        <p:spPr>
          <a:xfrm>
            <a:off x="1451472" y="3977770"/>
            <a:ext cx="489585" cy="186108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141923">
              <a:spcBef>
                <a:spcPts val="191"/>
              </a:spcBef>
            </a:pPr>
            <a:r>
              <a:rPr sz="1050" b="1" spc="-19" dirty="0">
                <a:latin typeface="Arial"/>
                <a:cs typeface="Arial"/>
              </a:rPr>
              <a:t>nee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" name="object 27">
            <a:extLst>
              <a:ext uri="{FF2B5EF4-FFF2-40B4-BE49-F238E27FC236}">
                <a16:creationId xmlns:a16="http://schemas.microsoft.com/office/drawing/2014/main" id="{7649A93D-B00B-184F-B4C5-FDD71522F471}"/>
              </a:ext>
            </a:extLst>
          </p:cNvPr>
          <p:cNvSpPr txBox="1"/>
          <p:nvPr/>
        </p:nvSpPr>
        <p:spPr>
          <a:xfrm>
            <a:off x="2752098" y="2411596"/>
            <a:ext cx="489585" cy="186108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141923">
              <a:spcBef>
                <a:spcPts val="191"/>
              </a:spcBef>
            </a:pPr>
            <a:r>
              <a:rPr sz="1050" b="1" spc="-19" dirty="0">
                <a:latin typeface="Arial"/>
                <a:cs typeface="Arial"/>
              </a:rPr>
              <a:t>nee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" name="object 28">
            <a:extLst>
              <a:ext uri="{FF2B5EF4-FFF2-40B4-BE49-F238E27FC236}">
                <a16:creationId xmlns:a16="http://schemas.microsoft.com/office/drawing/2014/main" id="{7CA94CDC-37DB-204D-B918-E151E4BCE657}"/>
              </a:ext>
            </a:extLst>
          </p:cNvPr>
          <p:cNvSpPr txBox="1"/>
          <p:nvPr/>
        </p:nvSpPr>
        <p:spPr>
          <a:xfrm>
            <a:off x="4239831" y="1035865"/>
            <a:ext cx="489585" cy="185628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141923">
              <a:spcBef>
                <a:spcPts val="188"/>
              </a:spcBef>
            </a:pPr>
            <a:r>
              <a:rPr sz="1050" b="1" spc="-19" dirty="0">
                <a:latin typeface="Arial"/>
                <a:cs typeface="Arial"/>
              </a:rPr>
              <a:t>nee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" name="object 29">
            <a:extLst>
              <a:ext uri="{FF2B5EF4-FFF2-40B4-BE49-F238E27FC236}">
                <a16:creationId xmlns:a16="http://schemas.microsoft.com/office/drawing/2014/main" id="{E8CAEEBD-10A3-5B4E-8FEA-73F425F1A524}"/>
              </a:ext>
            </a:extLst>
          </p:cNvPr>
          <p:cNvSpPr txBox="1"/>
          <p:nvPr/>
        </p:nvSpPr>
        <p:spPr>
          <a:xfrm>
            <a:off x="1444214" y="1979548"/>
            <a:ext cx="503873" cy="186108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953" algn="ctr">
              <a:spcBef>
                <a:spcPts val="191"/>
              </a:spcBef>
            </a:pPr>
            <a:r>
              <a:rPr sz="1050" b="1" spc="-19" dirty="0">
                <a:latin typeface="Arial"/>
                <a:cs typeface="Arial"/>
              </a:rPr>
              <a:t>ja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" name="object 30">
            <a:extLst>
              <a:ext uri="{FF2B5EF4-FFF2-40B4-BE49-F238E27FC236}">
                <a16:creationId xmlns:a16="http://schemas.microsoft.com/office/drawing/2014/main" id="{A6B4923B-9EEF-2041-8902-47A3ED783B46}"/>
              </a:ext>
            </a:extLst>
          </p:cNvPr>
          <p:cNvSpPr txBox="1"/>
          <p:nvPr/>
        </p:nvSpPr>
        <p:spPr>
          <a:xfrm>
            <a:off x="1444214" y="2897650"/>
            <a:ext cx="503873" cy="187070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</a:ln>
        </p:spPr>
        <p:txBody>
          <a:bodyPr vert="horz" wrap="square" lIns="0" tIns="25241" rIns="0" bIns="0" rtlCol="0">
            <a:spAutoFit/>
          </a:bodyPr>
          <a:lstStyle/>
          <a:p>
            <a:pPr marL="953" algn="ctr">
              <a:spcBef>
                <a:spcPts val="199"/>
              </a:spcBef>
            </a:pPr>
            <a:r>
              <a:rPr sz="1050" b="1" spc="-19" dirty="0">
                <a:latin typeface="Arial"/>
                <a:cs typeface="Arial"/>
              </a:rPr>
              <a:t>ja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94" name="object 31">
            <a:extLst>
              <a:ext uri="{FF2B5EF4-FFF2-40B4-BE49-F238E27FC236}">
                <a16:creationId xmlns:a16="http://schemas.microsoft.com/office/drawing/2014/main" id="{FEB12E4C-C27F-4846-AD18-7564F01C97BE}"/>
              </a:ext>
            </a:extLst>
          </p:cNvPr>
          <p:cNvGrpSpPr/>
          <p:nvPr/>
        </p:nvGrpSpPr>
        <p:grpSpPr>
          <a:xfrm>
            <a:off x="1575774" y="1299899"/>
            <a:ext cx="3157061" cy="4876324"/>
            <a:chOff x="1333014" y="1733198"/>
            <a:chExt cx="4209415" cy="6501765"/>
          </a:xfrm>
        </p:grpSpPr>
        <p:pic>
          <p:nvPicPr>
            <p:cNvPr id="95" name="object 32">
              <a:extLst>
                <a:ext uri="{FF2B5EF4-FFF2-40B4-BE49-F238E27FC236}">
                  <a16:creationId xmlns:a16="http://schemas.microsoft.com/office/drawing/2014/main" id="{ACBEA96D-E5E2-6346-90CC-7898C27103E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02" y="4201951"/>
              <a:ext cx="141969" cy="218564"/>
            </a:xfrm>
            <a:prstGeom prst="rect">
              <a:avLst/>
            </a:prstGeom>
          </p:spPr>
        </p:pic>
        <p:pic>
          <p:nvPicPr>
            <p:cNvPr id="96" name="object 33">
              <a:extLst>
                <a:ext uri="{FF2B5EF4-FFF2-40B4-BE49-F238E27FC236}">
                  <a16:creationId xmlns:a16="http://schemas.microsoft.com/office/drawing/2014/main" id="{A9589A66-A7CC-1F44-BE5C-1070C94F70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0214" y="1733198"/>
              <a:ext cx="141969" cy="218564"/>
            </a:xfrm>
            <a:prstGeom prst="rect">
              <a:avLst/>
            </a:prstGeom>
          </p:spPr>
        </p:pic>
        <p:pic>
          <p:nvPicPr>
            <p:cNvPr id="97" name="object 34">
              <a:extLst>
                <a:ext uri="{FF2B5EF4-FFF2-40B4-BE49-F238E27FC236}">
                  <a16:creationId xmlns:a16="http://schemas.microsoft.com/office/drawing/2014/main" id="{62B31083-7281-284A-8467-5475BD42100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0210" y="5005602"/>
              <a:ext cx="108245" cy="231366"/>
            </a:xfrm>
            <a:prstGeom prst="rect">
              <a:avLst/>
            </a:prstGeom>
          </p:spPr>
        </p:pic>
        <p:sp>
          <p:nvSpPr>
            <p:cNvPr id="98" name="object 35">
              <a:extLst>
                <a:ext uri="{FF2B5EF4-FFF2-40B4-BE49-F238E27FC236}">
                  <a16:creationId xmlns:a16="http://schemas.microsoft.com/office/drawing/2014/main" id="{CA37A689-B848-0246-829B-1D3284126567}"/>
                </a:ext>
              </a:extLst>
            </p:cNvPr>
            <p:cNvSpPr/>
            <p:nvPr/>
          </p:nvSpPr>
          <p:spPr>
            <a:xfrm>
              <a:off x="1450210" y="5005602"/>
              <a:ext cx="108585" cy="231775"/>
            </a:xfrm>
            <a:custGeom>
              <a:avLst/>
              <a:gdLst/>
              <a:ahLst/>
              <a:cxnLst/>
              <a:rect l="l" t="t" r="r" b="b"/>
              <a:pathLst>
                <a:path w="108584" h="231775">
                  <a:moveTo>
                    <a:pt x="0" y="177243"/>
                  </a:moveTo>
                  <a:lnTo>
                    <a:pt x="27061" y="177243"/>
                  </a:lnTo>
                  <a:lnTo>
                    <a:pt x="27061" y="0"/>
                  </a:lnTo>
                  <a:lnTo>
                    <a:pt x="81184" y="0"/>
                  </a:lnTo>
                  <a:lnTo>
                    <a:pt x="81184" y="177243"/>
                  </a:lnTo>
                  <a:lnTo>
                    <a:pt x="108246" y="177243"/>
                  </a:lnTo>
                  <a:lnTo>
                    <a:pt x="54123" y="231366"/>
                  </a:lnTo>
                  <a:lnTo>
                    <a:pt x="0" y="177243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99" name="object 36">
              <a:extLst>
                <a:ext uri="{FF2B5EF4-FFF2-40B4-BE49-F238E27FC236}">
                  <a16:creationId xmlns:a16="http://schemas.microsoft.com/office/drawing/2014/main" id="{D38F509A-A94A-7D42-957B-7B9B8782C59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08994" y="2156910"/>
              <a:ext cx="218564" cy="141969"/>
            </a:xfrm>
            <a:prstGeom prst="rect">
              <a:avLst/>
            </a:prstGeom>
          </p:spPr>
        </p:pic>
        <p:pic>
          <p:nvPicPr>
            <p:cNvPr id="100" name="object 37">
              <a:extLst>
                <a:ext uri="{FF2B5EF4-FFF2-40B4-BE49-F238E27FC236}">
                  <a16:creationId xmlns:a16="http://schemas.microsoft.com/office/drawing/2014/main" id="{1F0A3BCE-2C2F-C547-8E2D-5E5EE5CA3B3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8994" y="3321959"/>
              <a:ext cx="218564" cy="141969"/>
            </a:xfrm>
            <a:prstGeom prst="rect">
              <a:avLst/>
            </a:prstGeom>
          </p:spPr>
        </p:pic>
        <p:pic>
          <p:nvPicPr>
            <p:cNvPr id="101" name="object 38">
              <a:extLst>
                <a:ext uri="{FF2B5EF4-FFF2-40B4-BE49-F238E27FC236}">
                  <a16:creationId xmlns:a16="http://schemas.microsoft.com/office/drawing/2014/main" id="{2F963E99-ADE6-954A-946B-B4155E3323E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4635" y="3294515"/>
              <a:ext cx="218564" cy="141969"/>
            </a:xfrm>
            <a:prstGeom prst="rect">
              <a:avLst/>
            </a:prstGeom>
          </p:spPr>
        </p:pic>
        <p:pic>
          <p:nvPicPr>
            <p:cNvPr id="102" name="object 39">
              <a:extLst>
                <a:ext uri="{FF2B5EF4-FFF2-40B4-BE49-F238E27FC236}">
                  <a16:creationId xmlns:a16="http://schemas.microsoft.com/office/drawing/2014/main" id="{EF64E9A7-AAD9-F44A-8F95-F6ED8BFBA53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4635" y="2156910"/>
              <a:ext cx="218564" cy="141969"/>
            </a:xfrm>
            <a:prstGeom prst="rect">
              <a:avLst/>
            </a:prstGeom>
          </p:spPr>
        </p:pic>
        <p:pic>
          <p:nvPicPr>
            <p:cNvPr id="103" name="object 40">
              <a:extLst>
                <a:ext uri="{FF2B5EF4-FFF2-40B4-BE49-F238E27FC236}">
                  <a16:creationId xmlns:a16="http://schemas.microsoft.com/office/drawing/2014/main" id="{3C26DBF9-2E69-8449-BB09-CFDA7D413B9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56919" y="7546475"/>
              <a:ext cx="173037" cy="169416"/>
            </a:xfrm>
            <a:prstGeom prst="rect">
              <a:avLst/>
            </a:prstGeom>
          </p:spPr>
        </p:pic>
        <p:pic>
          <p:nvPicPr>
            <p:cNvPr id="104" name="object 41">
              <a:extLst>
                <a:ext uri="{FF2B5EF4-FFF2-40B4-BE49-F238E27FC236}">
                  <a16:creationId xmlns:a16="http://schemas.microsoft.com/office/drawing/2014/main" id="{6CD52CE0-3D98-5845-B754-382B8823DB0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69185" y="8065383"/>
              <a:ext cx="173037" cy="169416"/>
            </a:xfrm>
            <a:prstGeom prst="rect">
              <a:avLst/>
            </a:prstGeom>
          </p:spPr>
        </p:pic>
        <p:pic>
          <p:nvPicPr>
            <p:cNvPr id="105" name="object 42">
              <a:extLst>
                <a:ext uri="{FF2B5EF4-FFF2-40B4-BE49-F238E27FC236}">
                  <a16:creationId xmlns:a16="http://schemas.microsoft.com/office/drawing/2014/main" id="{37BD421A-87DC-7B47-9F26-2FE765F9BF1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3014" y="7566091"/>
              <a:ext cx="173037" cy="169416"/>
            </a:xfrm>
            <a:prstGeom prst="rect">
              <a:avLst/>
            </a:prstGeom>
          </p:spPr>
        </p:pic>
        <p:pic>
          <p:nvPicPr>
            <p:cNvPr id="106" name="object 43">
              <a:extLst>
                <a:ext uri="{FF2B5EF4-FFF2-40B4-BE49-F238E27FC236}">
                  <a16:creationId xmlns:a16="http://schemas.microsoft.com/office/drawing/2014/main" id="{8A89384B-4097-BD41-8ECD-DC21FAECBA1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68328" y="4633809"/>
              <a:ext cx="182559" cy="146009"/>
            </a:xfrm>
            <a:prstGeom prst="rect">
              <a:avLst/>
            </a:prstGeom>
          </p:spPr>
        </p:pic>
        <p:sp>
          <p:nvSpPr>
            <p:cNvPr id="107" name="object 44">
              <a:extLst>
                <a:ext uri="{FF2B5EF4-FFF2-40B4-BE49-F238E27FC236}">
                  <a16:creationId xmlns:a16="http://schemas.microsoft.com/office/drawing/2014/main" id="{A1EC65F1-B2FE-C14D-8986-6C60AD7816C9}"/>
                </a:ext>
              </a:extLst>
            </p:cNvPr>
            <p:cNvSpPr/>
            <p:nvPr/>
          </p:nvSpPr>
          <p:spPr>
            <a:xfrm>
              <a:off x="1546838" y="6059985"/>
              <a:ext cx="2281555" cy="160020"/>
            </a:xfrm>
            <a:custGeom>
              <a:avLst/>
              <a:gdLst/>
              <a:ahLst/>
              <a:cxnLst/>
              <a:rect l="l" t="t" r="r" b="b"/>
              <a:pathLst>
                <a:path w="2281554" h="160020">
                  <a:moveTo>
                    <a:pt x="2201693" y="0"/>
                  </a:moveTo>
                  <a:lnTo>
                    <a:pt x="2201693" y="39852"/>
                  </a:lnTo>
                  <a:lnTo>
                    <a:pt x="0" y="39852"/>
                  </a:lnTo>
                  <a:lnTo>
                    <a:pt x="0" y="119555"/>
                  </a:lnTo>
                  <a:lnTo>
                    <a:pt x="2201693" y="119555"/>
                  </a:lnTo>
                  <a:lnTo>
                    <a:pt x="2201693" y="159405"/>
                  </a:lnTo>
                  <a:lnTo>
                    <a:pt x="2281394" y="79702"/>
                  </a:lnTo>
                  <a:lnTo>
                    <a:pt x="220169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8" name="object 45">
              <a:extLst>
                <a:ext uri="{FF2B5EF4-FFF2-40B4-BE49-F238E27FC236}">
                  <a16:creationId xmlns:a16="http://schemas.microsoft.com/office/drawing/2014/main" id="{2D8879AC-0897-F647-A220-77AF4CF83EC3}"/>
                </a:ext>
              </a:extLst>
            </p:cNvPr>
            <p:cNvSpPr/>
            <p:nvPr/>
          </p:nvSpPr>
          <p:spPr>
            <a:xfrm>
              <a:off x="1546838" y="6059985"/>
              <a:ext cx="2281555" cy="160020"/>
            </a:xfrm>
            <a:custGeom>
              <a:avLst/>
              <a:gdLst/>
              <a:ahLst/>
              <a:cxnLst/>
              <a:rect l="l" t="t" r="r" b="b"/>
              <a:pathLst>
                <a:path w="2281554" h="160020">
                  <a:moveTo>
                    <a:pt x="0" y="39852"/>
                  </a:moveTo>
                  <a:lnTo>
                    <a:pt x="2201694" y="39852"/>
                  </a:lnTo>
                  <a:lnTo>
                    <a:pt x="2201694" y="0"/>
                  </a:lnTo>
                  <a:lnTo>
                    <a:pt x="2281396" y="79702"/>
                  </a:lnTo>
                  <a:lnTo>
                    <a:pt x="2201694" y="159405"/>
                  </a:lnTo>
                  <a:lnTo>
                    <a:pt x="2201694" y="119555"/>
                  </a:lnTo>
                  <a:lnTo>
                    <a:pt x="0" y="119555"/>
                  </a:lnTo>
                  <a:lnTo>
                    <a:pt x="0" y="39852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9" name="object 46">
              <a:extLst>
                <a:ext uri="{FF2B5EF4-FFF2-40B4-BE49-F238E27FC236}">
                  <a16:creationId xmlns:a16="http://schemas.microsoft.com/office/drawing/2014/main" id="{A84B0BFE-055B-A24A-83B1-4F62B0D5FF0F}"/>
                </a:ext>
              </a:extLst>
            </p:cNvPr>
            <p:cNvSpPr/>
            <p:nvPr/>
          </p:nvSpPr>
          <p:spPr>
            <a:xfrm>
              <a:off x="1484783" y="5696767"/>
              <a:ext cx="72390" cy="490855"/>
            </a:xfrm>
            <a:custGeom>
              <a:avLst/>
              <a:gdLst/>
              <a:ahLst/>
              <a:cxnLst/>
              <a:rect l="l" t="t" r="r" b="b"/>
              <a:pathLst>
                <a:path w="72390" h="490854">
                  <a:moveTo>
                    <a:pt x="72007" y="0"/>
                  </a:moveTo>
                  <a:lnTo>
                    <a:pt x="0" y="0"/>
                  </a:lnTo>
                  <a:lnTo>
                    <a:pt x="0" y="490766"/>
                  </a:lnTo>
                  <a:lnTo>
                    <a:pt x="72007" y="490766"/>
                  </a:lnTo>
                  <a:lnTo>
                    <a:pt x="7200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0" name="object 47">
              <a:extLst>
                <a:ext uri="{FF2B5EF4-FFF2-40B4-BE49-F238E27FC236}">
                  <a16:creationId xmlns:a16="http://schemas.microsoft.com/office/drawing/2014/main" id="{1C4B9E5E-1225-E14A-B99C-6EEFDC41F0FC}"/>
                </a:ext>
              </a:extLst>
            </p:cNvPr>
            <p:cNvSpPr/>
            <p:nvPr/>
          </p:nvSpPr>
          <p:spPr>
            <a:xfrm>
              <a:off x="1484783" y="5696766"/>
              <a:ext cx="72390" cy="490855"/>
            </a:xfrm>
            <a:custGeom>
              <a:avLst/>
              <a:gdLst/>
              <a:ahLst/>
              <a:cxnLst/>
              <a:rect l="l" t="t" r="r" b="b"/>
              <a:pathLst>
                <a:path w="72390" h="490854">
                  <a:moveTo>
                    <a:pt x="72008" y="0"/>
                  </a:moveTo>
                  <a:lnTo>
                    <a:pt x="0" y="0"/>
                  </a:lnTo>
                  <a:lnTo>
                    <a:pt x="0" y="490767"/>
                  </a:lnTo>
                  <a:lnTo>
                    <a:pt x="72008" y="490767"/>
                  </a:lnTo>
                  <a:lnTo>
                    <a:pt x="72008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1" name="object 48">
              <a:extLst>
                <a:ext uri="{FF2B5EF4-FFF2-40B4-BE49-F238E27FC236}">
                  <a16:creationId xmlns:a16="http://schemas.microsoft.com/office/drawing/2014/main" id="{710BD8C4-09CC-1142-BB10-41B02F94FE4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4212" y="4590658"/>
              <a:ext cx="218564" cy="141969"/>
            </a:xfrm>
            <a:prstGeom prst="rect">
              <a:avLst/>
            </a:prstGeom>
          </p:spPr>
        </p:pic>
        <p:pic>
          <p:nvPicPr>
            <p:cNvPr id="112" name="object 49">
              <a:extLst>
                <a:ext uri="{FF2B5EF4-FFF2-40B4-BE49-F238E27FC236}">
                  <a16:creationId xmlns:a16="http://schemas.microsoft.com/office/drawing/2014/main" id="{743B4293-EE25-F14F-B2E8-866907FACC9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7523" y="2997983"/>
              <a:ext cx="141969" cy="218564"/>
            </a:xfrm>
            <a:prstGeom prst="rect">
              <a:avLst/>
            </a:prstGeom>
          </p:spPr>
        </p:pic>
      </p:grpSp>
      <p:sp>
        <p:nvSpPr>
          <p:cNvPr id="113" name="object 50">
            <a:extLst>
              <a:ext uri="{FF2B5EF4-FFF2-40B4-BE49-F238E27FC236}">
                <a16:creationId xmlns:a16="http://schemas.microsoft.com/office/drawing/2014/main" id="{E2893BA3-C6C2-A84C-BEAE-4A3AF1AF1144}"/>
              </a:ext>
            </a:extLst>
          </p:cNvPr>
          <p:cNvSpPr txBox="1"/>
          <p:nvPr/>
        </p:nvSpPr>
        <p:spPr>
          <a:xfrm>
            <a:off x="821306" y="4987672"/>
            <a:ext cx="3355181" cy="2994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1436">
              <a:spcBef>
                <a:spcPts val="75"/>
              </a:spcBef>
            </a:pPr>
            <a:r>
              <a:rPr sz="900" dirty="0">
                <a:latin typeface="Arial"/>
                <a:cs typeface="Arial"/>
              </a:rPr>
              <a:t>*)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Droogpoederinhalator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3" dirty="0">
                <a:latin typeface="Arial"/>
                <a:cs typeface="Arial"/>
              </a:rPr>
              <a:t>met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3" dirty="0">
                <a:latin typeface="Arial"/>
                <a:cs typeface="Arial"/>
              </a:rPr>
              <a:t>een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spc="-56" dirty="0">
                <a:latin typeface="Arial"/>
                <a:cs typeface="Arial"/>
              </a:rPr>
              <a:t>lage</a:t>
            </a:r>
            <a:r>
              <a:rPr sz="900" spc="-1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gemiddelde</a:t>
            </a:r>
            <a:r>
              <a:rPr sz="900" spc="-8" dirty="0">
                <a:latin typeface="Arial"/>
                <a:cs typeface="Arial"/>
              </a:rPr>
              <a:t> weerstand</a:t>
            </a:r>
            <a:endParaRPr sz="900">
              <a:latin typeface="Arial"/>
              <a:cs typeface="Arial"/>
            </a:endParaRPr>
          </a:p>
          <a:p>
            <a:pPr marL="9525">
              <a:spcBef>
                <a:spcPts val="53"/>
              </a:spcBef>
            </a:pPr>
            <a:r>
              <a:rPr sz="900" spc="53" dirty="0">
                <a:latin typeface="Arial"/>
                <a:cs typeface="Arial"/>
              </a:rPr>
              <a:t>**)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Alleen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60" dirty="0">
                <a:latin typeface="Arial"/>
                <a:cs typeface="Arial"/>
              </a:rPr>
              <a:t>als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53" dirty="0">
                <a:latin typeface="Arial"/>
                <a:cs typeface="Arial"/>
              </a:rPr>
              <a:t>de</a:t>
            </a:r>
            <a:r>
              <a:rPr sz="900" spc="-23" dirty="0">
                <a:latin typeface="Arial"/>
                <a:cs typeface="Arial"/>
              </a:rPr>
              <a:t> patiënt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41" dirty="0">
                <a:latin typeface="Arial"/>
                <a:cs typeface="Arial"/>
              </a:rPr>
              <a:t>beschikt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over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53" dirty="0">
                <a:latin typeface="Arial"/>
                <a:cs typeface="Arial"/>
              </a:rPr>
              <a:t>een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56" dirty="0">
                <a:latin typeface="Arial"/>
                <a:cs typeface="Arial"/>
              </a:rPr>
              <a:t>goede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hand/long </a:t>
            </a:r>
            <a:r>
              <a:rPr sz="900" spc="-8" dirty="0">
                <a:latin typeface="Arial"/>
                <a:cs typeface="Arial"/>
              </a:rPr>
              <a:t>coördinatie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51">
            <a:extLst>
              <a:ext uri="{FF2B5EF4-FFF2-40B4-BE49-F238E27FC236}">
                <a16:creationId xmlns:a16="http://schemas.microsoft.com/office/drawing/2014/main" id="{30DD35CF-587B-6C4D-9DAA-F23E52038B3B}"/>
              </a:ext>
            </a:extLst>
          </p:cNvPr>
          <p:cNvSpPr txBox="1"/>
          <p:nvPr/>
        </p:nvSpPr>
        <p:spPr>
          <a:xfrm>
            <a:off x="3498802" y="3128482"/>
            <a:ext cx="1971675" cy="737061"/>
          </a:xfrm>
          <a:prstGeom prst="rect">
            <a:avLst/>
          </a:prstGeom>
          <a:solidFill>
            <a:srgbClr val="DDD9C3"/>
          </a:solidFill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196691" indent="-128111">
              <a:spcBef>
                <a:spcPts val="188"/>
              </a:spcBef>
              <a:buChar char="•"/>
              <a:tabLst>
                <a:tab pos="196691" algn="l"/>
              </a:tabLst>
            </a:pPr>
            <a:r>
              <a:rPr sz="900" spc="-38" dirty="0">
                <a:latin typeface="Arial"/>
                <a:cs typeface="Arial"/>
              </a:rPr>
              <a:t>Droogpoederinhalator</a:t>
            </a:r>
            <a:r>
              <a:rPr sz="900" spc="56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(DPI)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61"/>
              </a:lnSpc>
              <a:spcBef>
                <a:spcPts val="53"/>
              </a:spcBef>
              <a:buChar char="•"/>
              <a:tabLst>
                <a:tab pos="196691" algn="l"/>
              </a:tabLst>
            </a:pPr>
            <a:r>
              <a:rPr sz="900" spc="-53" dirty="0">
                <a:latin typeface="Arial"/>
                <a:cs typeface="Arial"/>
              </a:rPr>
              <a:t>Dosisaerosol</a:t>
            </a:r>
            <a:r>
              <a:rPr sz="900" spc="-26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(pMDI)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6" dirty="0">
                <a:latin typeface="Arial"/>
                <a:cs typeface="Arial"/>
              </a:rPr>
              <a:t>+</a:t>
            </a:r>
            <a:r>
              <a:rPr sz="900" spc="-23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voorzetkamer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54"/>
              </a:lnSpc>
              <a:buChar char="•"/>
              <a:tabLst>
                <a:tab pos="196691" algn="l"/>
              </a:tabLst>
            </a:pPr>
            <a:r>
              <a:rPr sz="900" spc="-49" dirty="0">
                <a:latin typeface="Arial"/>
                <a:cs typeface="Arial"/>
              </a:rPr>
              <a:t>Ademgestuurde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dosisaerosol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lnSpc>
                <a:spcPts val="1073"/>
              </a:lnSpc>
              <a:buChar char="•"/>
              <a:tabLst>
                <a:tab pos="196691" algn="l"/>
              </a:tabLst>
            </a:pPr>
            <a:r>
              <a:rPr sz="900" spc="-41" dirty="0">
                <a:latin typeface="Arial"/>
                <a:cs typeface="Arial"/>
              </a:rPr>
              <a:t>Soft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Mist</a:t>
            </a:r>
            <a:r>
              <a:rPr sz="900" spc="-34" dirty="0">
                <a:latin typeface="Arial"/>
                <a:cs typeface="Arial"/>
              </a:rPr>
              <a:t> Inhaler </a:t>
            </a:r>
            <a:r>
              <a:rPr sz="900" spc="-8" dirty="0">
                <a:latin typeface="Arial"/>
                <a:cs typeface="Arial"/>
              </a:rPr>
              <a:t>(SMI)**</a:t>
            </a:r>
            <a:endParaRPr sz="900" dirty="0">
              <a:latin typeface="Arial"/>
              <a:cs typeface="Arial"/>
            </a:endParaRPr>
          </a:p>
          <a:p>
            <a:pPr marL="196691" indent="-128111">
              <a:spcBef>
                <a:spcPts val="38"/>
              </a:spcBef>
              <a:buChar char="•"/>
              <a:tabLst>
                <a:tab pos="196691" algn="l"/>
              </a:tabLst>
            </a:pPr>
            <a:r>
              <a:rPr sz="900" spc="-8" dirty="0">
                <a:latin typeface="Arial"/>
                <a:cs typeface="Arial"/>
              </a:rPr>
              <a:t>Vernevelaar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5" name="object 52">
            <a:extLst>
              <a:ext uri="{FF2B5EF4-FFF2-40B4-BE49-F238E27FC236}">
                <a16:creationId xmlns:a16="http://schemas.microsoft.com/office/drawing/2014/main" id="{35440EDC-A4BA-824D-91A6-43BF8E667FCB}"/>
              </a:ext>
            </a:extLst>
          </p:cNvPr>
          <p:cNvSpPr txBox="1"/>
          <p:nvPr/>
        </p:nvSpPr>
        <p:spPr>
          <a:xfrm>
            <a:off x="2769721" y="3383704"/>
            <a:ext cx="503873" cy="185628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953" algn="ctr">
              <a:spcBef>
                <a:spcPts val="188"/>
              </a:spcBef>
            </a:pPr>
            <a:r>
              <a:rPr sz="1050" b="1" spc="-19" dirty="0">
                <a:latin typeface="Arial"/>
                <a:cs typeface="Arial"/>
              </a:rPr>
              <a:t>ja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6" name="object 53">
            <a:extLst>
              <a:ext uri="{FF2B5EF4-FFF2-40B4-BE49-F238E27FC236}">
                <a16:creationId xmlns:a16="http://schemas.microsoft.com/office/drawing/2014/main" id="{2396A702-6224-4440-8DB3-72A2E7D5E199}"/>
              </a:ext>
            </a:extLst>
          </p:cNvPr>
          <p:cNvSpPr txBox="1"/>
          <p:nvPr/>
        </p:nvSpPr>
        <p:spPr>
          <a:xfrm>
            <a:off x="859159" y="6467476"/>
            <a:ext cx="3903345" cy="3186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13899">
              <a:spcBef>
                <a:spcPts val="75"/>
              </a:spcBef>
            </a:pPr>
            <a:r>
              <a:rPr sz="750" i="1" spc="-26" dirty="0">
                <a:latin typeface="Arial"/>
                <a:cs typeface="Arial"/>
              </a:rPr>
              <a:t>Uiteraard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49" dirty="0">
                <a:latin typeface="Arial"/>
                <a:cs typeface="Arial"/>
              </a:rPr>
              <a:t>is</a:t>
            </a:r>
            <a:r>
              <a:rPr sz="750" i="1" spc="-15" dirty="0">
                <a:latin typeface="Arial"/>
                <a:cs typeface="Arial"/>
              </a:rPr>
              <a:t> </a:t>
            </a:r>
            <a:r>
              <a:rPr sz="750" i="1" dirty="0">
                <a:latin typeface="Arial"/>
                <a:cs typeface="Arial"/>
              </a:rPr>
              <a:t>dit</a:t>
            </a:r>
            <a:r>
              <a:rPr sz="750" i="1" spc="-11" dirty="0">
                <a:latin typeface="Arial"/>
                <a:cs typeface="Arial"/>
              </a:rPr>
              <a:t> </a:t>
            </a:r>
            <a:r>
              <a:rPr sz="750" i="1" spc="-49" dirty="0">
                <a:latin typeface="Arial"/>
                <a:cs typeface="Arial"/>
              </a:rPr>
              <a:t>slechts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56" dirty="0">
                <a:latin typeface="Arial"/>
                <a:cs typeface="Arial"/>
              </a:rPr>
              <a:t>een</a:t>
            </a:r>
            <a:r>
              <a:rPr sz="750" i="1" spc="-15" dirty="0">
                <a:latin typeface="Arial"/>
                <a:cs typeface="Arial"/>
              </a:rPr>
              <a:t> richtlijn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56" dirty="0">
                <a:latin typeface="Arial"/>
                <a:cs typeface="Arial"/>
              </a:rPr>
              <a:t>en</a:t>
            </a:r>
            <a:r>
              <a:rPr sz="750" i="1" spc="-15" dirty="0">
                <a:latin typeface="Arial"/>
                <a:cs typeface="Arial"/>
              </a:rPr>
              <a:t> </a:t>
            </a:r>
            <a:r>
              <a:rPr sz="750" i="1" spc="-26" dirty="0">
                <a:latin typeface="Arial"/>
                <a:cs typeface="Arial"/>
              </a:rPr>
              <a:t>moet</a:t>
            </a:r>
            <a:r>
              <a:rPr sz="750" i="1" spc="-11" dirty="0">
                <a:latin typeface="Arial"/>
                <a:cs typeface="Arial"/>
              </a:rPr>
              <a:t> </a:t>
            </a:r>
            <a:r>
              <a:rPr sz="750" i="1" spc="-56" dirty="0">
                <a:latin typeface="Arial"/>
                <a:cs typeface="Arial"/>
              </a:rPr>
              <a:t>de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23" dirty="0">
                <a:latin typeface="Arial"/>
                <a:cs typeface="Arial"/>
              </a:rPr>
              <a:t>situatie</a:t>
            </a:r>
            <a:r>
              <a:rPr sz="750" i="1" spc="-15" dirty="0">
                <a:latin typeface="Arial"/>
                <a:cs typeface="Arial"/>
              </a:rPr>
              <a:t> </a:t>
            </a:r>
            <a:r>
              <a:rPr sz="750" i="1" spc="-34" dirty="0">
                <a:latin typeface="Arial"/>
                <a:cs typeface="Arial"/>
              </a:rPr>
              <a:t>individueel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38" dirty="0">
                <a:latin typeface="Arial"/>
                <a:cs typeface="Arial"/>
              </a:rPr>
              <a:t>worden</a:t>
            </a:r>
            <a:r>
              <a:rPr sz="750" i="1" spc="-19" dirty="0">
                <a:latin typeface="Arial"/>
                <a:cs typeface="Arial"/>
              </a:rPr>
              <a:t> </a:t>
            </a:r>
            <a:r>
              <a:rPr sz="750" i="1" spc="-8" dirty="0">
                <a:latin typeface="Arial"/>
                <a:cs typeface="Arial"/>
              </a:rPr>
              <a:t>bekeken</a:t>
            </a:r>
            <a:endParaRPr sz="750">
              <a:latin typeface="Arial"/>
              <a:cs typeface="Arial"/>
            </a:endParaRPr>
          </a:p>
          <a:p>
            <a:pPr marL="9525">
              <a:spcBef>
                <a:spcPts val="720"/>
              </a:spcBef>
            </a:pPr>
            <a:r>
              <a:rPr sz="675" i="1" spc="-68" dirty="0">
                <a:solidFill>
                  <a:srgbClr val="17375E"/>
                </a:solidFill>
                <a:latin typeface="Arial"/>
                <a:cs typeface="Arial"/>
              </a:rPr>
              <a:t>P.</a:t>
            </a:r>
            <a:r>
              <a:rPr sz="675" i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38" dirty="0">
                <a:solidFill>
                  <a:srgbClr val="17375E"/>
                </a:solidFill>
                <a:latin typeface="Arial"/>
                <a:cs typeface="Arial"/>
              </a:rPr>
              <a:t>Hagedoorn,</a:t>
            </a:r>
            <a:r>
              <a:rPr sz="675" i="1" spc="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45" dirty="0">
                <a:solidFill>
                  <a:srgbClr val="17375E"/>
                </a:solidFill>
                <a:latin typeface="Arial"/>
                <a:cs typeface="Arial"/>
              </a:rPr>
              <a:t>Farmaceutische</a:t>
            </a:r>
            <a:r>
              <a:rPr sz="675" i="1" spc="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41" dirty="0">
                <a:solidFill>
                  <a:srgbClr val="17375E"/>
                </a:solidFill>
                <a:latin typeface="Arial"/>
                <a:cs typeface="Arial"/>
              </a:rPr>
              <a:t>Technologie</a:t>
            </a:r>
            <a:r>
              <a:rPr sz="675" i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49" dirty="0">
                <a:solidFill>
                  <a:srgbClr val="17375E"/>
                </a:solidFill>
                <a:latin typeface="Arial"/>
                <a:cs typeface="Arial"/>
              </a:rPr>
              <a:t>en</a:t>
            </a:r>
            <a:r>
              <a:rPr sz="675" i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30" dirty="0">
                <a:solidFill>
                  <a:srgbClr val="17375E"/>
                </a:solidFill>
                <a:latin typeface="Arial"/>
                <a:cs typeface="Arial"/>
              </a:rPr>
              <a:t>Biofarmacie,</a:t>
            </a:r>
            <a:r>
              <a:rPr sz="675" i="1" spc="8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30" dirty="0">
                <a:solidFill>
                  <a:srgbClr val="17375E"/>
                </a:solidFill>
                <a:latin typeface="Arial"/>
                <a:cs typeface="Arial"/>
              </a:rPr>
              <a:t>Rijksuniversiteit</a:t>
            </a:r>
            <a:r>
              <a:rPr sz="675" i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675" i="1" spc="-8" dirty="0">
                <a:solidFill>
                  <a:srgbClr val="17375E"/>
                </a:solidFill>
                <a:latin typeface="Arial"/>
                <a:cs typeface="Arial"/>
              </a:rPr>
              <a:t>Groningen</a:t>
            </a:r>
            <a:endParaRPr sz="67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704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Take to work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Dosisaerosolen</a:t>
            </a:r>
            <a:r>
              <a:rPr lang="nl-NL" dirty="0"/>
              <a:t> dragen bij aan uitstoot van broeikasgassen.</a:t>
            </a:r>
          </a:p>
          <a:p>
            <a:endParaRPr lang="nl-NL" dirty="0"/>
          </a:p>
          <a:p>
            <a:r>
              <a:rPr lang="nl-NL" dirty="0"/>
              <a:t>Neem duurzaamheid in overweging in de keuze voor een inhalator: door vaker een poederinhalator of </a:t>
            </a:r>
            <a:r>
              <a:rPr lang="nl-NL" dirty="0" err="1"/>
              <a:t>softmist</a:t>
            </a:r>
            <a:r>
              <a:rPr lang="nl-NL" dirty="0"/>
              <a:t> inhalator voor te schrijven draagt u bij aan vermindering van CO</a:t>
            </a:r>
            <a:r>
              <a:rPr lang="nl-NL" baseline="-25000" dirty="0"/>
              <a:t>2</a:t>
            </a:r>
            <a:r>
              <a:rPr lang="nl-NL" dirty="0"/>
              <a:t>-uitstoot.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Bespreek met uw stabiele patiënten op een aerosol de mogelijkheid tot switchen naar een poederinhalator of </a:t>
            </a:r>
            <a:r>
              <a:rPr lang="nl-NL" dirty="0" err="1"/>
              <a:t>softmist</a:t>
            </a:r>
            <a:r>
              <a:rPr lang="nl-NL" dirty="0"/>
              <a:t> inhalator:</a:t>
            </a:r>
          </a:p>
          <a:p>
            <a:pPr lvl="1"/>
            <a:r>
              <a:rPr lang="nl-NL" dirty="0"/>
              <a:t>Mits inhalatietechniek adequaat</a:t>
            </a:r>
          </a:p>
          <a:p>
            <a:pPr lvl="1"/>
            <a:r>
              <a:rPr lang="nl-NL" dirty="0"/>
              <a:t>Spreek evaluatiemoment af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2355540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Oftewel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8EEDF4F-D822-ED48-9C98-6CE1768F43F7}"/>
              </a:ext>
            </a:extLst>
          </p:cNvPr>
          <p:cNvSpPr txBox="1">
            <a:spLocks/>
          </p:cNvSpPr>
          <p:nvPr/>
        </p:nvSpPr>
        <p:spPr>
          <a:xfrm rot="20710957">
            <a:off x="863885" y="1987868"/>
            <a:ext cx="1046422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dirty="0"/>
              <a:t>Een poederinhalator als het kan,</a:t>
            </a:r>
            <a:br>
              <a:rPr lang="nl-NL" sz="6000" b="1" dirty="0"/>
            </a:br>
            <a:r>
              <a:rPr lang="nl-NL" sz="6000" b="1" dirty="0"/>
              <a:t>een dosisaerosol als het moet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924226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Referenties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6881"/>
          </a:xfrm>
        </p:spPr>
        <p:txBody>
          <a:bodyPr>
            <a:normAutofit fontScale="62500" lnSpcReduction="20000"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Steenmeijer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Het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effect van de Nederlandse zorg op het milieu (2022).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https://www.rivm.nl/publicaties/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Green deal duurzame zorg: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https://www.greendealduurzamezorg.nl/files/1-greendeal-samenwerken-aan-duurzame-zorg-c238.pdf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Wilkinson et al. The environmental impact of inhalers in asthma: a green challenge and a golden opportunity.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Br J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 2022;88:3016–3022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stuur voor de transitie naar duurzame gezondheidszorg. Amsterdam: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Gupta-Strategists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; 2019.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Wichers et al. Milieu-impact van inhalatoren in Nederland en wereldwijd. NTVG 2022;166:D6718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https://www.nice.org.uk/guidance/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Bulletin 295: Inhaler carbon footprint 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ten Have P, et al. BMJ Open 2022;12:e055546. doi:10.1136/bmjopen-2021-055546 </a:t>
            </a:r>
          </a:p>
          <a:p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Jeswani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al; life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impact of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inhalers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Journal of Cleaner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2019; 237,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117733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Dolovich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Device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of aerosol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; a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review;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Chest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2005;Jan;127(1):335-71</a:t>
            </a:r>
          </a:p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Scichione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Lung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penetration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adherence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considerations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management of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asthma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of extra-fine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formulations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 Journal of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Asthma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Allergy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2013:6 11–21</a:t>
            </a:r>
          </a:p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www.stichtingimis.nl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34484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Achtergrond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200" dirty="0"/>
              <a:t>De klimaatcrisis is de grootste bedreiging voor de volksgezondheid.</a:t>
            </a:r>
          </a:p>
          <a:p>
            <a:endParaRPr lang="nl-NL" sz="3200" dirty="0"/>
          </a:p>
          <a:p>
            <a:r>
              <a:rPr lang="nl-NL" sz="3200" dirty="0"/>
              <a:t>De zorg in Nederland is verantwoordelijk voor:</a:t>
            </a:r>
          </a:p>
          <a:p>
            <a:pPr lvl="1"/>
            <a:r>
              <a:rPr lang="nl-NL" sz="2800" dirty="0"/>
              <a:t>7% van de totale CO</a:t>
            </a:r>
            <a:r>
              <a:rPr lang="nl-NL" sz="2800" baseline="-25000" dirty="0"/>
              <a:t>2</a:t>
            </a:r>
            <a:r>
              <a:rPr lang="nl-NL" sz="2800" dirty="0"/>
              <a:t> uitstoot in Nederland</a:t>
            </a:r>
          </a:p>
          <a:p>
            <a:pPr lvl="1"/>
            <a:r>
              <a:rPr lang="nl-NL" sz="2800" dirty="0"/>
              <a:t>13% van grondstoffenverbruik in Nederland</a:t>
            </a:r>
          </a:p>
          <a:p>
            <a:pPr lvl="1"/>
            <a:r>
              <a:rPr lang="nl-NL" sz="2800" dirty="0"/>
              <a:t>4% van de totale afvalproductie in Nederland</a:t>
            </a:r>
          </a:p>
          <a:p>
            <a:pPr lvl="1"/>
            <a:endParaRPr lang="nl-NL" sz="2800" dirty="0"/>
          </a:p>
          <a:p>
            <a:pPr marL="0" indent="0" algn="ctr">
              <a:buNone/>
            </a:pPr>
            <a:r>
              <a:rPr lang="nl-NL" sz="3200" i="1" dirty="0"/>
              <a:t>Paradox: met het leveren van zorg draagt de sector </a:t>
            </a:r>
            <a:br>
              <a:rPr lang="nl-NL" sz="3200" i="1" dirty="0"/>
            </a:br>
            <a:r>
              <a:rPr lang="nl-NL" sz="3200" i="1" dirty="0"/>
              <a:t>dus bij aan de klimaatcrisis. </a:t>
            </a:r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CD9E3BD-009D-E74F-9486-52EAC2675A34}"/>
              </a:ext>
            </a:extLst>
          </p:cNvPr>
          <p:cNvSpPr txBox="1"/>
          <p:nvPr/>
        </p:nvSpPr>
        <p:spPr>
          <a:xfrm>
            <a:off x="5060731" y="6581001"/>
            <a:ext cx="7525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Ref: </a:t>
            </a:r>
            <a:r>
              <a:rPr lang="nl-NL" sz="1200" dirty="0" err="1"/>
              <a:t>Steenmeijer</a:t>
            </a:r>
            <a:r>
              <a:rPr lang="nl-NL" sz="1200" dirty="0"/>
              <a:t> et al. </a:t>
            </a:r>
            <a:r>
              <a:rPr lang="nl-NL" sz="1200" i="1" dirty="0"/>
              <a:t>Het</a:t>
            </a:r>
            <a:r>
              <a:rPr lang="nl-NL" sz="1200" dirty="0"/>
              <a:t> </a:t>
            </a:r>
            <a:r>
              <a:rPr lang="nl-NL" sz="1200" i="1" dirty="0"/>
              <a:t>effect van de Nederlandse zorg op het milieu (2022). </a:t>
            </a:r>
            <a:r>
              <a:rPr lang="nl-NL" sz="1200" dirty="0">
                <a:hlinkClick r:id="rId3"/>
              </a:rPr>
              <a:t>https://www.rivm.nl/publicaties/</a:t>
            </a:r>
            <a:r>
              <a:rPr lang="nl-NL" sz="1200" dirty="0"/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282431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E8EFABFA-93A8-3C42-A3D8-1E11A151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828" y="1422604"/>
            <a:ext cx="8025555" cy="493972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237B4F3-D09B-E443-AA52-543F76A4259B}"/>
              </a:ext>
            </a:extLst>
          </p:cNvPr>
          <p:cNvSpPr/>
          <p:nvPr/>
        </p:nvSpPr>
        <p:spPr>
          <a:xfrm>
            <a:off x="4262430" y="2081227"/>
            <a:ext cx="1627260" cy="2800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80% CO</a:t>
            </a:r>
            <a:r>
              <a:rPr lang="en-US" sz="3200" b="1" baseline="-25000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2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uitstoot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door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gebouwen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,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reisbewegingen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,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geneesmiddelen</a:t>
            </a:r>
            <a:endParaRPr lang="en-US" sz="3200" b="1" baseline="-25000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A525D87-05EE-0C41-BA58-E429FE01CC9D}"/>
              </a:ext>
            </a:extLst>
          </p:cNvPr>
          <p:cNvSpPr/>
          <p:nvPr/>
        </p:nvSpPr>
        <p:spPr>
          <a:xfrm>
            <a:off x="5685660" y="6602506"/>
            <a:ext cx="7499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Ref: </a:t>
            </a:r>
            <a:r>
              <a:rPr lang="nl-NL" sz="1200" dirty="0">
                <a:solidFill>
                  <a:srgbClr val="0000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stuur voor de transitie naar duurzame gezondheidszorg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Amsterdam: </a:t>
            </a:r>
            <a:r>
              <a:rPr lang="nl-NL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Gupta-Strategists</a:t>
            </a: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2019.</a:t>
            </a:r>
            <a:endParaRPr lang="nl-NL" sz="1200" dirty="0">
              <a:solidFill>
                <a:srgbClr val="0000E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8176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Green Deal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Duurzame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Zorg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3.0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Doel: vermindering van klimaatimpact zorgsector. Getekend door &gt;100 partijen, waaronder de NVALT.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5DB00A8-0A8F-934B-B654-FEAACC059DAE}"/>
              </a:ext>
            </a:extLst>
          </p:cNvPr>
          <p:cNvSpPr/>
          <p:nvPr/>
        </p:nvSpPr>
        <p:spPr>
          <a:xfrm>
            <a:off x="2188028" y="3290094"/>
            <a:ext cx="7815943" cy="230832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b="1" dirty="0"/>
              <a:t>5 doelstellingen: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Gezondheidsbevordering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Het vergroten van de bewustwording en kennis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55% minder directe CO</a:t>
            </a:r>
            <a:r>
              <a:rPr lang="nl-NL" sz="2000" baseline="-25000" dirty="0"/>
              <a:t>2</a:t>
            </a:r>
            <a:r>
              <a:rPr lang="nl-NL" sz="2000" dirty="0"/>
              <a:t>-uitstoot in 2030 en klimaatneutraal in 2050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50% minder primair grondstoffengebruik in 2030 ten opzichte van 2016 en maximaal circulaire zorg in 2050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b="1" dirty="0"/>
              <a:t>Het verminderen van de milieubelasting van medicatie(gebruik)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6A3E8C8-7DE8-6245-B253-58188C42D460}"/>
              </a:ext>
            </a:extLst>
          </p:cNvPr>
          <p:cNvCxnSpPr/>
          <p:nvPr/>
        </p:nvCxnSpPr>
        <p:spPr>
          <a:xfrm>
            <a:off x="1392896" y="5400508"/>
            <a:ext cx="7951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5C541756-84A2-594F-9129-68721E7F111F}"/>
              </a:ext>
            </a:extLst>
          </p:cNvPr>
          <p:cNvSpPr txBox="1"/>
          <p:nvPr/>
        </p:nvSpPr>
        <p:spPr>
          <a:xfrm>
            <a:off x="5360277" y="6579695"/>
            <a:ext cx="6907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Ref: </a:t>
            </a:r>
            <a:r>
              <a:rPr lang="nl-NL" sz="1200" dirty="0">
                <a:hlinkClick r:id="rId4"/>
              </a:rPr>
              <a:t>https://www.greendealduurzamezorg.nl/files/1-greendeal-samenwerken-aan-duurzame-zorg-c238.pdf</a:t>
            </a:r>
            <a:r>
              <a:rPr lang="nl-NL" sz="120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7193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14E9BA4-1222-1099-35EF-A292AD167A25}"/>
              </a:ext>
            </a:extLst>
          </p:cNvPr>
          <p:cNvSpPr/>
          <p:nvPr/>
        </p:nvSpPr>
        <p:spPr>
          <a:xfrm>
            <a:off x="0" y="0"/>
            <a:ext cx="3798277" cy="6858000"/>
          </a:xfrm>
          <a:prstGeom prst="rect">
            <a:avLst/>
          </a:prstGeom>
          <a:gradFill flip="none" rotWithShape="1">
            <a:gsLst>
              <a:gs pos="200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35000">
                <a:schemeClr val="accent6">
                  <a:lumMod val="60000"/>
                  <a:lumOff val="40000"/>
                  <a:tint val="44500"/>
                  <a:satMod val="160000"/>
                  <a:alpha val="59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 cap="flat" cmpd="sng" algn="ctr">
            <a:solidFill>
              <a:srgbClr val="FF6699">
                <a:shade val="15000"/>
              </a:srgb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901" y="1397679"/>
            <a:ext cx="64292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A0B12-7592-C094-9780-FF5E6F7291B8}"/>
              </a:ext>
            </a:extLst>
          </p:cNvPr>
          <p:cNvSpPr txBox="1">
            <a:spLocks/>
          </p:cNvSpPr>
          <p:nvPr/>
        </p:nvSpPr>
        <p:spPr>
          <a:xfrm>
            <a:off x="4557932" y="365125"/>
            <a:ext cx="6795867" cy="843473"/>
          </a:xfrm>
          <a:prstGeom prst="rect">
            <a:avLst/>
          </a:prstGeom>
          <a:solidFill>
            <a:srgbClr val="FFF6E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Poppins SemiBold" pitchFamily="2" charset="77"/>
                <a:cs typeface="Poppins SemiBold" pitchFamily="2" charset="77"/>
              </a:rPr>
              <a:t>Opwarmertje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oppins SemiBold" pitchFamily="2" charset="77"/>
              <a:ea typeface="+mj-ea"/>
              <a:cs typeface="Poppins SemiBold" pitchFamily="2" charset="77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6471525-7237-666C-5359-A9BACBC0A921}"/>
              </a:ext>
            </a:extLst>
          </p:cNvPr>
          <p:cNvSpPr txBox="1"/>
          <p:nvPr/>
        </p:nvSpPr>
        <p:spPr>
          <a:xfrm>
            <a:off x="4557932" y="1588189"/>
            <a:ext cx="70748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/>
              <a:t>Welk percentage van alle voorgeschreven inhalatoren in NL betreft </a:t>
            </a:r>
            <a:r>
              <a:rPr lang="nl-NL" sz="2800" dirty="0" err="1"/>
              <a:t>dosisaerosolen</a:t>
            </a:r>
            <a:r>
              <a:rPr lang="nl-NL" sz="2800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Hoeveel </a:t>
            </a:r>
            <a:r>
              <a:rPr lang="nl-NL" sz="2800" dirty="0" err="1"/>
              <a:t>dosisaerosolen</a:t>
            </a:r>
            <a:r>
              <a:rPr lang="nl-NL" sz="2800" dirty="0"/>
              <a:t> worden wereldwijd per jaar geproduceerd?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Stelling: een </a:t>
            </a:r>
            <a:r>
              <a:rPr lang="nl-NL" sz="2800" dirty="0" err="1"/>
              <a:t>softmist</a:t>
            </a:r>
            <a:r>
              <a:rPr lang="nl-NL" sz="2800" dirty="0"/>
              <a:t> inhalator is net zo schadelijk voor het klimaat als een dosisaerosol</a:t>
            </a:r>
          </a:p>
        </p:txBody>
      </p:sp>
      <p:pic>
        <p:nvPicPr>
          <p:cNvPr id="8" name="Afbeelding 7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79DA1908-84F4-E891-F457-D327A45273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11" name="Picture 2" descr="Global Warming Climate Change Clipart, HD Png Download , Transparent ...">
            <a:extLst>
              <a:ext uri="{FF2B5EF4-FFF2-40B4-BE49-F238E27FC236}">
                <a16:creationId xmlns:a16="http://schemas.microsoft.com/office/drawing/2014/main" id="{CDABECC5-29D3-684D-B192-F29CD2F9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6" y="1915440"/>
            <a:ext cx="2985383" cy="27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98361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Klimaatimpact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9834" cy="4351338"/>
          </a:xfrm>
        </p:spPr>
        <p:txBody>
          <a:bodyPr>
            <a:normAutofit/>
          </a:bodyPr>
          <a:lstStyle/>
          <a:p>
            <a:r>
              <a:rPr lang="nl-NL" dirty="0" err="1"/>
              <a:t>Dosisaerosolen</a:t>
            </a:r>
            <a:r>
              <a:rPr lang="nl-NL" dirty="0"/>
              <a:t> bevatten HFC = </a:t>
            </a:r>
            <a:r>
              <a:rPr lang="nl-NL" dirty="0" err="1"/>
              <a:t>hydrofluorocarbons</a:t>
            </a:r>
            <a:r>
              <a:rPr lang="nl-NL" dirty="0"/>
              <a:t> = Broeikasgas (F gas)</a:t>
            </a:r>
          </a:p>
          <a:p>
            <a:pPr lvl="1"/>
            <a:r>
              <a:rPr lang="nl-NL" dirty="0"/>
              <a:t>Voornamelijk </a:t>
            </a:r>
            <a:r>
              <a:rPr lang="nl-NL" dirty="0" err="1"/>
              <a:t>norfluraan</a:t>
            </a:r>
            <a:r>
              <a:rPr lang="nl-NL" dirty="0"/>
              <a:t> = HFC-134a </a:t>
            </a:r>
          </a:p>
          <a:p>
            <a:pPr lvl="1"/>
            <a:r>
              <a:rPr lang="nl-NL" dirty="0"/>
              <a:t>Klein deel </a:t>
            </a:r>
            <a:r>
              <a:rPr lang="nl-NL" dirty="0" err="1"/>
              <a:t>heptafluorpropaan</a:t>
            </a:r>
            <a:r>
              <a:rPr lang="nl-NL" dirty="0"/>
              <a:t> = HFC-227ea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 err="1"/>
              <a:t>Dosisaerosolen</a:t>
            </a:r>
            <a:r>
              <a:rPr lang="nl-NL" dirty="0"/>
              <a:t> zijn verantwoordelijk voor: </a:t>
            </a:r>
          </a:p>
          <a:p>
            <a:pPr lvl="1"/>
            <a:r>
              <a:rPr lang="nl-NL" dirty="0"/>
              <a:t>Wereldwijd 15 megaton CO</a:t>
            </a:r>
            <a:r>
              <a:rPr lang="nl-NL" baseline="-25000" dirty="0"/>
              <a:t>2</a:t>
            </a:r>
            <a:r>
              <a:rPr lang="nl-NL" dirty="0"/>
              <a:t> = 0,03% van totale broeikasgas emissie </a:t>
            </a:r>
          </a:p>
          <a:p>
            <a:pPr lvl="1"/>
            <a:r>
              <a:rPr lang="nl-NL" dirty="0"/>
              <a:t>In UK 3,5% van totale CO</a:t>
            </a:r>
            <a:r>
              <a:rPr lang="nl-NL" baseline="-25000" dirty="0"/>
              <a:t>2</a:t>
            </a:r>
            <a:r>
              <a:rPr lang="nl-NL" dirty="0"/>
              <a:t> uitstoot gezondheidszorg (in NL 0,7%*)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2115500-080F-C649-9DDE-DBC8C34791CC}"/>
              </a:ext>
            </a:extLst>
          </p:cNvPr>
          <p:cNvSpPr/>
          <p:nvPr/>
        </p:nvSpPr>
        <p:spPr>
          <a:xfrm>
            <a:off x="5659820" y="6581001"/>
            <a:ext cx="71693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*Ref: Wichers et al. Milieu-impact van inhalatoren in Nederland en wereldwijd.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NtvG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2022;166:D6718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156691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‘Global warming potential’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broeikasgassen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E39655C-0C71-DF4B-89C0-3FA2C3258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243" b="1"/>
          <a:stretch/>
        </p:blipFill>
        <p:spPr>
          <a:xfrm>
            <a:off x="2805367" y="1416711"/>
            <a:ext cx="6332696" cy="4805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7951547-6A54-7848-AD9C-7C44631D24F9}"/>
              </a:ext>
            </a:extLst>
          </p:cNvPr>
          <p:cNvCxnSpPr/>
          <p:nvPr/>
        </p:nvCxnSpPr>
        <p:spPr>
          <a:xfrm>
            <a:off x="2010235" y="4803628"/>
            <a:ext cx="7951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E6F36C1-9EF4-5E42-ADF6-2B0C77FD1CA4}"/>
              </a:ext>
            </a:extLst>
          </p:cNvPr>
          <p:cNvSpPr txBox="1"/>
          <p:nvPr/>
        </p:nvSpPr>
        <p:spPr>
          <a:xfrm>
            <a:off x="2407801" y="6602506"/>
            <a:ext cx="101911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Wilkinson et al. The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impact of inhalers in asthma: a green challenge and a golden opportunity. 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Br J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. 2022;88:3016–3022.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3656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94325-3143-F9CA-97A0-3AB3EBB1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  <a:solidFill>
            <a:srgbClr val="FFF6E4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CO</a:t>
            </a:r>
            <a:r>
              <a:rPr lang="en-US" sz="3200" b="1" baseline="-25000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2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uitstoot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dosisaerosol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 vs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 SemiBold" pitchFamily="2" charset="77"/>
                <a:cs typeface="Poppins SemiBold" pitchFamily="2" charset="77"/>
              </a:rPr>
              <a:t>poederinhalator</a:t>
            </a:r>
            <a:endParaRPr lang="en-US" sz="3200" b="1" baseline="-25000" dirty="0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2ADF5-0ACE-5026-4EF1-77A212C0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0516" cy="4351338"/>
          </a:xfrm>
        </p:spPr>
        <p:txBody>
          <a:bodyPr>
            <a:normAutofit/>
          </a:bodyPr>
          <a:lstStyle/>
          <a:p>
            <a:r>
              <a:rPr lang="nl-NL" dirty="0"/>
              <a:t>1 dosisaerosol ICS, LABA of LAMA = </a:t>
            </a:r>
            <a:r>
              <a:rPr lang="nl-NL" b="1" dirty="0"/>
              <a:t>19kg CO</a:t>
            </a:r>
            <a:r>
              <a:rPr lang="nl-NL" b="1" baseline="-25000" dirty="0"/>
              <a:t>2</a:t>
            </a:r>
            <a:r>
              <a:rPr lang="nl-NL" b="1" dirty="0"/>
              <a:t>e </a:t>
            </a:r>
            <a:r>
              <a:rPr lang="nl-NL" dirty="0"/>
              <a:t>= </a:t>
            </a:r>
            <a:br>
              <a:rPr lang="nl-NL" dirty="0"/>
            </a:br>
            <a:r>
              <a:rPr lang="nl-NL" dirty="0"/>
              <a:t>100km met een benzine auto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1 poederinhalator = </a:t>
            </a:r>
            <a:br>
              <a:rPr lang="nl-NL" dirty="0"/>
            </a:br>
            <a:r>
              <a:rPr lang="nl-NL" b="1" dirty="0"/>
              <a:t>1kg CO</a:t>
            </a:r>
            <a:r>
              <a:rPr lang="nl-NL" b="1" baseline="-25000" dirty="0"/>
              <a:t>2</a:t>
            </a:r>
            <a:r>
              <a:rPr lang="nl-NL" b="1" dirty="0"/>
              <a:t>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D74A810-F350-5C0C-5833-795F04C74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11" y="6013483"/>
            <a:ext cx="589023" cy="589023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8EA9D4A-1626-0B47-99C0-0ECF65B73B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5" t="80030" b="1609"/>
          <a:stretch/>
        </p:blipFill>
        <p:spPr>
          <a:xfrm>
            <a:off x="6547600" y="4262377"/>
            <a:ext cx="4750457" cy="778833"/>
          </a:xfrm>
          <a:prstGeom prst="rect">
            <a:avLst/>
          </a:prstGeom>
        </p:spPr>
      </p:pic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108274C8-EF11-CA4C-936E-9A6A054C4C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134" r="46861" b="31955"/>
          <a:stretch/>
        </p:blipFill>
        <p:spPr>
          <a:xfrm>
            <a:off x="6547600" y="1797289"/>
            <a:ext cx="4701411" cy="168691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43DCD15-456E-3049-90B3-1E46587D1E7B}"/>
              </a:ext>
            </a:extLst>
          </p:cNvPr>
          <p:cNvSpPr txBox="1"/>
          <p:nvPr/>
        </p:nvSpPr>
        <p:spPr>
          <a:xfrm>
            <a:off x="1707931" y="5637057"/>
            <a:ext cx="86237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/>
              <a:t>Gemiddeld gebruikt een patiënt 5,5 inhalatoren per jaar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1E5ACE5-7145-0D44-B4C9-9957D11F68F5}"/>
              </a:ext>
            </a:extLst>
          </p:cNvPr>
          <p:cNvSpPr txBox="1"/>
          <p:nvPr/>
        </p:nvSpPr>
        <p:spPr>
          <a:xfrm>
            <a:off x="0" y="6594157"/>
            <a:ext cx="52912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nl-NL" sz="12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CO</a:t>
            </a:r>
            <a:r>
              <a:rPr lang="nl-NL" sz="12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equivalent</a:t>
            </a:r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51C0D21-7EC4-9A4F-B74E-547CD35CCD99}"/>
              </a:ext>
            </a:extLst>
          </p:cNvPr>
          <p:cNvSpPr/>
          <p:nvPr/>
        </p:nvSpPr>
        <p:spPr>
          <a:xfrm>
            <a:off x="6853990" y="6594156"/>
            <a:ext cx="5338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https://www.nice.org.uk/guidance/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Bulletin 295: Inhaler carbon footprint </a:t>
            </a:r>
            <a:endParaRPr lang="nl-N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306BC4D-C357-932B-0C2E-9C2BA5784435}"/>
              </a:ext>
            </a:extLst>
          </p:cNvPr>
          <p:cNvSpPr txBox="1"/>
          <p:nvPr/>
        </p:nvSpPr>
        <p:spPr>
          <a:xfrm>
            <a:off x="8609479" y="6207579"/>
            <a:ext cx="264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ExtraLight" panose="00000300000000000000" pitchFamily="2" charset="0"/>
                <a:cs typeface="Poppins ExtraLight" panose="00000300000000000000" pitchFamily="2" charset="0"/>
              </a:rPr>
              <a:t>NVALT – De groene longarts</a:t>
            </a:r>
          </a:p>
        </p:txBody>
      </p:sp>
    </p:spTree>
    <p:extLst>
      <p:ext uri="{BB962C8B-B14F-4D97-AF65-F5344CB8AC3E}">
        <p14:creationId xmlns:p14="http://schemas.microsoft.com/office/powerpoint/2010/main" val="39540747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695fc3-dc4f-45db-a682-9cc26169e411" xsi:nil="true"/>
    <lcf76f155ced4ddcb4097134ff3c332f xmlns="c3057601-4574-44bb-8cd2-b1682b7ad39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4EBEF0054B346B6909B65D6A227DE" ma:contentTypeVersion="18" ma:contentTypeDescription="Een nieuw document maken." ma:contentTypeScope="" ma:versionID="1f09761708c3d67ed027602637fff7b2">
  <xsd:schema xmlns:xsd="http://www.w3.org/2001/XMLSchema" xmlns:xs="http://www.w3.org/2001/XMLSchema" xmlns:p="http://schemas.microsoft.com/office/2006/metadata/properties" xmlns:ns2="c3057601-4574-44bb-8cd2-b1682b7ad399" xmlns:ns3="cc695fc3-dc4f-45db-a682-9cc26169e411" targetNamespace="http://schemas.microsoft.com/office/2006/metadata/properties" ma:root="true" ma:fieldsID="c68344cb79e2ce8ca0972630f04f7178" ns2:_="" ns3:_="">
    <xsd:import namespace="c3057601-4574-44bb-8cd2-b1682b7ad399"/>
    <xsd:import namespace="cc695fc3-dc4f-45db-a682-9cc26169e4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57601-4574-44bb-8cd2-b1682b7ad3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f78df97-9721-4cb8-b3dc-94eae817a8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95fc3-dc4f-45db-a682-9cc26169e41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63dfca-ed07-487e-bca1-3a71abc94026}" ma:internalName="TaxCatchAll" ma:showField="CatchAllData" ma:web="cc695fc3-dc4f-45db-a682-9cc26169e4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6A01E3-3B79-4523-B60D-3651F60199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6743CD-0E6A-49E6-A716-F5AF818C58B3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c3057601-4574-44bb-8cd2-b1682b7ad399"/>
    <ds:schemaRef ds:uri="http://purl.org/dc/elements/1.1/"/>
    <ds:schemaRef ds:uri="http://schemas.openxmlformats.org/package/2006/metadata/core-properties"/>
    <ds:schemaRef ds:uri="cc695fc3-dc4f-45db-a682-9cc26169e41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56C45F-8DA9-41E0-913F-459E0E4A2A3C}"/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2367</Words>
  <Application>Microsoft Office PowerPoint</Application>
  <PresentationFormat>Breedbeeld</PresentationFormat>
  <Paragraphs>266</Paragraphs>
  <Slides>26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HelveticaNeueLTStd-Roman</vt:lpstr>
      <vt:lpstr>Merriweather</vt:lpstr>
      <vt:lpstr>Poppins ExtraLight</vt:lpstr>
      <vt:lpstr>Poppins SemiBold</vt:lpstr>
      <vt:lpstr>system-ui</vt:lpstr>
      <vt:lpstr>Wingdings</vt:lpstr>
      <vt:lpstr>Kantoorthema</vt:lpstr>
      <vt:lpstr>1_Kantoorthema</vt:lpstr>
      <vt:lpstr>Een poederinhalator als het kan, een dosisaerosol als het moet</vt:lpstr>
      <vt:lpstr>Peiling</vt:lpstr>
      <vt:lpstr>Achtergrond</vt:lpstr>
      <vt:lpstr>80% CO2 uitstoot door gebouwen, reisbewegingen, geneesmiddelen</vt:lpstr>
      <vt:lpstr>Green Deal Duurzame Zorg 3.0</vt:lpstr>
      <vt:lpstr>PowerPoint-presentatie</vt:lpstr>
      <vt:lpstr>Klimaatimpact dosisaerosol</vt:lpstr>
      <vt:lpstr>‘Global warming potential’ broeikasgassen</vt:lpstr>
      <vt:lpstr>CO2 uitstoot dosisaerosol vs poederinhalator</vt:lpstr>
      <vt:lpstr>CO2 uitstoot dosisaerosol vs poederinhalator</vt:lpstr>
      <vt:lpstr>CO2 besparing indien 70% van dosisaerosolen in NL vervangen wordt door poederinhalator/softmist inhalator</vt:lpstr>
      <vt:lpstr>Klimaatimpact poederinhalatoren</vt:lpstr>
      <vt:lpstr>Effectiviteit poederinhalator is vergelijkbaar met een dosisaerosol</vt:lpstr>
      <vt:lpstr>It’s all about … inhalatietechniek!</vt:lpstr>
      <vt:lpstr>In astma en COPD: effectiviteit poederinhalator (DPI) vergelijkbaar met een dosisaerosol (MDI)</vt:lpstr>
      <vt:lpstr>PowerPoint-presentatie</vt:lpstr>
      <vt:lpstr>Feiten en fabels</vt:lpstr>
      <vt:lpstr>Feiten en fabels</vt:lpstr>
      <vt:lpstr>Feiten en fabels</vt:lpstr>
      <vt:lpstr>Feiten en fabels</vt:lpstr>
      <vt:lpstr>Feiten en fabels</vt:lpstr>
      <vt:lpstr>Feiten en fabels</vt:lpstr>
      <vt:lpstr>PowerPoint-presentatie</vt:lpstr>
      <vt:lpstr>Take to work</vt:lpstr>
      <vt:lpstr>Oftewel</vt:lpstr>
      <vt:lpstr>Referenties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Ledenvergadering</dc:title>
  <dc:creator>Moniek Elsendoorn</dc:creator>
  <cp:lastModifiedBy>Wilma Vlug</cp:lastModifiedBy>
  <cp:revision>19</cp:revision>
  <dcterms:created xsi:type="dcterms:W3CDTF">2023-09-18T09:04:22Z</dcterms:created>
  <dcterms:modified xsi:type="dcterms:W3CDTF">2024-06-20T08:13:41Z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0x010100A714EBEF0054B346B6909B65D6A227DE</vt:lpwstr>
  </property>
  <property fmtid="{D5CDD505-2E9C-101B-9397-08002B2CF9AE}" pid="3" name="MediaServiceImageTags">
    <vt:lpwstr/>
  </property>
</Properties>
</file>