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omments/modernComment_118_BDD95A56.xml" ContentType="application/vnd.ms-powerpoint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619505BC_A2514B6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28B_416238F2.xml" ContentType="application/vnd.ms-powerpoint.comments+xml"/>
  <Override PartName="/ppt/comments/modernComment_619505BE_9B417D56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80" r:id="rId5"/>
    <p:sldId id="652" r:id="rId6"/>
    <p:sldId id="1637156275" r:id="rId7"/>
    <p:sldId id="1637156284" r:id="rId8"/>
    <p:sldId id="1637156273" r:id="rId9"/>
    <p:sldId id="1637156285" r:id="rId10"/>
    <p:sldId id="324" r:id="rId11"/>
    <p:sldId id="1637156283" r:id="rId12"/>
    <p:sldId id="346" r:id="rId13"/>
    <p:sldId id="347" r:id="rId14"/>
    <p:sldId id="651" r:id="rId15"/>
    <p:sldId id="1637156286" r:id="rId16"/>
    <p:sldId id="1637156272" r:id="rId17"/>
    <p:sldId id="1637156287" r:id="rId18"/>
    <p:sldId id="1637156276" r:id="rId19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248600-3C90-E721-5F7C-A8A1DF1B5A92}" name="Naomi van Westen-Lagerweij" initials="NW" userId="S::nlagerweij@trimbos.nl::3632b775-ebf9-40d1-9e1e-6f32be2851f9" providerId="AD"/>
  <p188:author id="{0A31E815-F63E-89B3-6F63-92D927C2B6FF}" name="Mirjam Blijleven" initials="MB" userId="S::mblijleven@trimbos.nl::e300ca47-f7aa-4f80-857c-f686ffee5a55" providerId="AD"/>
  <p188:author id="{B119FB4D-7E0D-931B-902A-DB2A6B9C5204}" name="Cindy van Schendel" initials="CvS" userId="S::c.vanschendel@demedischspecialist.nl::ffe00450-d18a-437d-a05d-fc4ea8086408" providerId="AD"/>
  <p188:author id="{4F5DD165-DC1C-0CF9-6C4D-A183F339D51E}" name="Carlijn van Trigt" initials="CvT" userId="S::c.vantrigt@demedischspecialist.nl::e6145659-51da-478b-853d-e00190688b7d" providerId="AD"/>
  <p188:author id="{BD910092-7926-E02E-25A4-18B160EC3552}" name="d.vandenbogaert" initials="d." userId="S::d.vandenbogaert_hotmail.com#ext#@trimbosnl.onmicrosoft.com::35a34af8-00d0-43c6-a76d-b8e5519399e8" providerId="AD"/>
  <p188:author id="{B9E1CFCA-E9C0-53BC-344E-B6E2D549B25A}" name="Iris Kramer" initials="IK" userId="S::ikramer@trimbos.nl::d4d1978a-9c89-45db-ad39-85af0c8bee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4"/>
    <a:srgbClr val="006CA2"/>
    <a:srgbClr val="0088CC"/>
    <a:srgbClr val="007BB8"/>
    <a:srgbClr val="006496"/>
    <a:srgbClr val="005C8A"/>
    <a:srgbClr val="005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193D6-9B0A-FBE0-6A6A-3801C6D9E977}" v="83" dt="2026-01-11T21:53:04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3" autoAdjust="0"/>
    <p:restoredTop sz="90101" autoAdjust="0"/>
  </p:normalViewPr>
  <p:slideViewPr>
    <p:cSldViewPr snapToGrid="0" snapToObjects="1">
      <p:cViewPr varScale="1">
        <p:scale>
          <a:sx n="143" d="100"/>
          <a:sy n="143" d="100"/>
        </p:scale>
        <p:origin x="42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modernComment_118_BDD95A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409406-2F29-4C1C-9A1C-2D99441B28E8}" authorId="{BD910092-7926-E02E-25A4-18B160EC3552}" created="2025-12-22T18:49:43.366">
    <pc:sldMkLst xmlns:pc="http://schemas.microsoft.com/office/powerpoint/2013/main/command">
      <pc:docMk/>
      <pc:sldMk cId="3185138262" sldId="280"/>
    </pc:sldMkLst>
    <p188:txBody>
      <a:bodyPr/>
      <a:lstStyle/>
      <a:p>
        <a:r>
          <a:rPr lang="nl-NL"/>
          <a:t>We hebben in ons kernteam ook een vaatchirurg. Ik denk dat het embleem van vaatchirurgie/ of heelkunde algemeen er ook bij hoort. Ik zal Florien eens vragen.</a:t>
        </a:r>
      </a:p>
    </p188:txBody>
  </p188:cm>
</p188:cmLst>
</file>

<file path=ppt/comments/modernComment_28B_416238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8576917-9564-42C0-8ABD-5FC3178F6AA3}" authorId="{BD910092-7926-E02E-25A4-18B160EC3552}" created="2025-12-22T18:45:42.964">
    <pc:sldMkLst xmlns:pc="http://schemas.microsoft.com/office/powerpoint/2013/main/command">
      <pc:docMk/>
      <pc:sldMk cId="1096956146" sldId="651"/>
    </pc:sldMkLst>
    <p188:txBody>
      <a:bodyPr/>
      <a:lstStyle/>
      <a:p>
        <a:r>
          <a:rPr lang="nl-NL"/>
          <a:t>Dit is wel een beetje herhaling van dia 2. Maar misschien niet erg, boodschap blijft zo wel beter hangen.</a:t>
        </a:r>
      </a:p>
    </p188:txBody>
  </p188:cm>
</p188:cmLst>
</file>

<file path=ppt/comments/modernComment_619505BC_A2514B6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FA72CC-9030-406E-903F-C7BE6B1596CF}" authorId="{BD910092-7926-E02E-25A4-18B160EC3552}" created="2025-12-22T18:44:53.026">
    <pc:sldMkLst xmlns:pc="http://schemas.microsoft.com/office/powerpoint/2013/main/command">
      <pc:docMk/>
      <pc:sldMk cId="2723236704" sldId="1637156284"/>
    </pc:sldMkLst>
    <p188:txBody>
      <a:bodyPr/>
      <a:lstStyle/>
      <a:p>
        <a:r>
          <a:rPr lang="nl-NL"/>
          <a:t>3e bullit: vapes is geen ander nicotineprodukt (daar beginnen we al mee). Wel hoort hier nog bij de 'gewone sigaret'</a:t>
        </a:r>
      </a:p>
    </p188:txBody>
  </p188:cm>
</p188:cmLst>
</file>

<file path=ppt/comments/modernComment_619505BE_9B417D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54A4B1-9F64-4712-B659-085AFAE3D26F}" authorId="{BD910092-7926-E02E-25A4-18B160EC3552}" created="2025-12-22T18:43:00.883">
    <pc:sldMkLst xmlns:pc="http://schemas.microsoft.com/office/powerpoint/2013/main/command">
      <pc:docMk/>
      <pc:sldMk cId="2604760406" sldId="1637156286"/>
    </pc:sldMkLst>
    <p188:txBody>
      <a:bodyPr/>
      <a:lstStyle/>
      <a:p>
        <a:r>
          <a:rPr lang="nl-NL"/>
          <a:t>De slides hebben geen embleem meer, maar we gebruiken hier foto van FMS. Dat kan denk ik niet.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41C74-6244-4C71-913C-5DED922162C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CCB376C-33CE-4C57-A5AB-5557A57657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dirty="0">
              <a:solidFill>
                <a:schemeClr val="bg1"/>
              </a:solidFill>
            </a:rPr>
            <a:t>In 2024 rookte </a:t>
          </a:r>
          <a:r>
            <a:rPr lang="nl-NL" sz="1800" b="1" dirty="0">
              <a:solidFill>
                <a:schemeClr val="bg1"/>
              </a:solidFill>
            </a:rPr>
            <a:t>18%</a:t>
          </a:r>
          <a:r>
            <a:rPr lang="nl-NL" sz="1800" dirty="0">
              <a:solidFill>
                <a:schemeClr val="bg1"/>
              </a:solidFill>
            </a:rPr>
            <a:t> van de bevolking van 18 jaar en ouder</a:t>
          </a:r>
          <a:endParaRPr lang="en-US" sz="1800" dirty="0">
            <a:solidFill>
              <a:schemeClr val="bg1"/>
            </a:solidFill>
          </a:endParaRPr>
        </a:p>
      </dgm:t>
    </dgm:pt>
    <dgm:pt modelId="{198F7AE5-8846-4B62-BA18-19B56F07AB58}" type="parTrans" cxnId="{3EA564F5-5D74-43C4-B3C8-D23A87BE9354}">
      <dgm:prSet/>
      <dgm:spPr/>
      <dgm:t>
        <a:bodyPr/>
        <a:lstStyle/>
        <a:p>
          <a:endParaRPr lang="en-US" sz="1600"/>
        </a:p>
      </dgm:t>
    </dgm:pt>
    <dgm:pt modelId="{1EFBB604-C777-407A-BF97-5211C791E469}" type="sibTrans" cxnId="{3EA564F5-5D74-43C4-B3C8-D23A87BE9354}">
      <dgm:prSet/>
      <dgm:spPr/>
      <dgm:t>
        <a:bodyPr/>
        <a:lstStyle/>
        <a:p>
          <a:endParaRPr lang="en-US" sz="1600"/>
        </a:p>
      </dgm:t>
    </dgm:pt>
    <dgm:pt modelId="{B4384176-62FD-435A-BEAE-4FBF808321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dirty="0">
              <a:solidFill>
                <a:schemeClr val="bg1"/>
              </a:solidFill>
            </a:rPr>
            <a:t>Meer dan de helft van de rokers wil graag stoppen met roken</a:t>
          </a:r>
          <a:endParaRPr lang="en-US" sz="1800" dirty="0">
            <a:solidFill>
              <a:schemeClr val="bg1"/>
            </a:solidFill>
          </a:endParaRPr>
        </a:p>
      </dgm:t>
    </dgm:pt>
    <dgm:pt modelId="{75A9205D-20F8-4E1E-B7B0-B99BF21660C0}" type="parTrans" cxnId="{CBF4AD67-7C74-43DB-AC34-0A5D9C0E9776}">
      <dgm:prSet/>
      <dgm:spPr/>
      <dgm:t>
        <a:bodyPr/>
        <a:lstStyle/>
        <a:p>
          <a:endParaRPr lang="en-US" sz="1600"/>
        </a:p>
      </dgm:t>
    </dgm:pt>
    <dgm:pt modelId="{18E0C01F-572D-4D53-842C-9D062C32B296}" type="sibTrans" cxnId="{CBF4AD67-7C74-43DB-AC34-0A5D9C0E9776}">
      <dgm:prSet/>
      <dgm:spPr/>
      <dgm:t>
        <a:bodyPr/>
        <a:lstStyle/>
        <a:p>
          <a:endParaRPr lang="en-US" sz="1600"/>
        </a:p>
      </dgm:t>
    </dgm:pt>
    <dgm:pt modelId="{C80CCF7B-1E34-4BBC-938C-54325A4E7F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dirty="0">
              <a:solidFill>
                <a:schemeClr val="bg1"/>
              </a:solidFill>
            </a:rPr>
            <a:t>Vaak zijn </a:t>
          </a:r>
          <a:r>
            <a:rPr lang="nl-NL" sz="1800" b="1" dirty="0">
              <a:solidFill>
                <a:schemeClr val="bg1"/>
              </a:solidFill>
            </a:rPr>
            <a:t>meerdere</a:t>
          </a:r>
          <a:r>
            <a:rPr lang="nl-NL" sz="1800" dirty="0">
              <a:solidFill>
                <a:schemeClr val="bg1"/>
              </a:solidFill>
            </a:rPr>
            <a:t> </a:t>
          </a:r>
          <a:r>
            <a:rPr lang="nl-NL" sz="1800" b="1" dirty="0">
              <a:solidFill>
                <a:schemeClr val="bg1"/>
              </a:solidFill>
            </a:rPr>
            <a:t>pogingen</a:t>
          </a:r>
          <a:r>
            <a:rPr lang="nl-NL" sz="1800" dirty="0">
              <a:solidFill>
                <a:schemeClr val="bg1"/>
              </a:solidFill>
            </a:rPr>
            <a:t> nodig</a:t>
          </a:r>
          <a:endParaRPr lang="en-US" sz="1800" dirty="0">
            <a:solidFill>
              <a:schemeClr val="bg1"/>
            </a:solidFill>
          </a:endParaRPr>
        </a:p>
      </dgm:t>
    </dgm:pt>
    <dgm:pt modelId="{210AED73-C0F9-4791-B1E1-B9C0E532BAA4}" type="parTrans" cxnId="{F05D7E8F-133D-4A51-A4A8-9ADB3B3AC788}">
      <dgm:prSet/>
      <dgm:spPr/>
      <dgm:t>
        <a:bodyPr/>
        <a:lstStyle/>
        <a:p>
          <a:endParaRPr lang="en-US" sz="1600"/>
        </a:p>
      </dgm:t>
    </dgm:pt>
    <dgm:pt modelId="{191A139A-FE56-4F26-B580-4F88CD0B612D}" type="sibTrans" cxnId="{F05D7E8F-133D-4A51-A4A8-9ADB3B3AC788}">
      <dgm:prSet/>
      <dgm:spPr/>
      <dgm:t>
        <a:bodyPr/>
        <a:lstStyle/>
        <a:p>
          <a:endParaRPr lang="en-US" sz="1600"/>
        </a:p>
      </dgm:t>
    </dgm:pt>
    <dgm:pt modelId="{2E0C1F1D-2E56-4AFE-937C-0F0E526743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noProof="0" dirty="0">
              <a:solidFill>
                <a:schemeClr val="bg1"/>
              </a:solidFill>
            </a:rPr>
            <a:t>Zonder begeleiding lukt het slechts 5% om succesvol te stoppen</a:t>
          </a:r>
        </a:p>
      </dgm:t>
    </dgm:pt>
    <dgm:pt modelId="{64F7E076-411E-449B-818D-ABD6C8017B6C}" type="parTrans" cxnId="{344D80BD-9818-434C-9100-B1DA009AEF2C}">
      <dgm:prSet/>
      <dgm:spPr/>
      <dgm:t>
        <a:bodyPr/>
        <a:lstStyle/>
        <a:p>
          <a:endParaRPr lang="en-US" sz="1600"/>
        </a:p>
      </dgm:t>
    </dgm:pt>
    <dgm:pt modelId="{AC8BD417-2A39-4D71-9BFB-18E9BEBE5D90}" type="sibTrans" cxnId="{344D80BD-9818-434C-9100-B1DA009AEF2C}">
      <dgm:prSet/>
      <dgm:spPr/>
      <dgm:t>
        <a:bodyPr/>
        <a:lstStyle/>
        <a:p>
          <a:endParaRPr lang="en-US" sz="1600"/>
        </a:p>
      </dgm:t>
    </dgm:pt>
    <dgm:pt modelId="{B36D3C7E-FB1B-4B70-9173-BD893D0BE8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dirty="0">
              <a:solidFill>
                <a:schemeClr val="bg1"/>
              </a:solidFill>
            </a:rPr>
            <a:t>Met professionele begeleiding loopt de slagingskans op naar 20-40%</a:t>
          </a:r>
          <a:endParaRPr lang="en-US" sz="1800" dirty="0">
            <a:solidFill>
              <a:schemeClr val="bg1"/>
            </a:solidFill>
          </a:endParaRPr>
        </a:p>
      </dgm:t>
    </dgm:pt>
    <dgm:pt modelId="{9CEA213C-86BB-4039-924B-FB925191A5EE}" type="parTrans" cxnId="{CC79CB2F-2975-4CDF-904E-6780ED5E76C2}">
      <dgm:prSet/>
      <dgm:spPr/>
      <dgm:t>
        <a:bodyPr/>
        <a:lstStyle/>
        <a:p>
          <a:endParaRPr lang="nl-NL" sz="1600"/>
        </a:p>
      </dgm:t>
    </dgm:pt>
    <dgm:pt modelId="{260AFCAB-EDCC-4A31-9D6F-82DDA8DF4351}" type="sibTrans" cxnId="{CC79CB2F-2975-4CDF-904E-6780ED5E76C2}">
      <dgm:prSet/>
      <dgm:spPr/>
      <dgm:t>
        <a:bodyPr/>
        <a:lstStyle/>
        <a:p>
          <a:endParaRPr lang="nl-NL" sz="1600"/>
        </a:p>
      </dgm:t>
    </dgm:pt>
    <dgm:pt modelId="{8971930A-38D9-4CD5-9094-476D316BE5A4}" type="pres">
      <dgm:prSet presAssocID="{23E41C74-6244-4C71-913C-5DED922162CC}" presName="root" presStyleCnt="0">
        <dgm:presLayoutVars>
          <dgm:dir/>
          <dgm:resizeHandles val="exact"/>
        </dgm:presLayoutVars>
      </dgm:prSet>
      <dgm:spPr/>
    </dgm:pt>
    <dgm:pt modelId="{2D003F37-DC98-406C-A2DC-D006BAE2D423}" type="pres">
      <dgm:prSet presAssocID="{DCCB376C-33CE-4C57-A5AB-5557A57657D8}" presName="compNode" presStyleCnt="0"/>
      <dgm:spPr/>
    </dgm:pt>
    <dgm:pt modelId="{DD3CD5F4-F5F4-4F0B-A0F2-1BC92A24504A}" type="pres">
      <dgm:prSet presAssocID="{DCCB376C-33CE-4C57-A5AB-5557A57657D8}" presName="bgRect" presStyleLbl="bgShp" presStyleIdx="0" presStyleCnt="5" custLinFactNeighborY="-1584"/>
      <dgm:spPr>
        <a:solidFill>
          <a:schemeClr val="tx2">
            <a:lumMod val="90000"/>
            <a:lumOff val="10000"/>
          </a:schemeClr>
        </a:solidFill>
      </dgm:spPr>
    </dgm:pt>
    <dgm:pt modelId="{EE6FF933-81AA-4E4B-A75E-060857CDF427}" type="pres">
      <dgm:prSet presAssocID="{DCCB376C-33CE-4C57-A5AB-5557A57657D8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ken"/>
        </a:ext>
      </dgm:extLst>
    </dgm:pt>
    <dgm:pt modelId="{62A24C1F-8B93-41D1-B93B-2A5EE7A111C8}" type="pres">
      <dgm:prSet presAssocID="{DCCB376C-33CE-4C57-A5AB-5557A57657D8}" presName="spaceRect" presStyleCnt="0"/>
      <dgm:spPr/>
    </dgm:pt>
    <dgm:pt modelId="{F282AEBA-2584-473C-A871-52D78CAD4978}" type="pres">
      <dgm:prSet presAssocID="{DCCB376C-33CE-4C57-A5AB-5557A57657D8}" presName="parTx" presStyleLbl="revTx" presStyleIdx="0" presStyleCnt="5">
        <dgm:presLayoutVars>
          <dgm:chMax val="0"/>
          <dgm:chPref val="0"/>
        </dgm:presLayoutVars>
      </dgm:prSet>
      <dgm:spPr/>
    </dgm:pt>
    <dgm:pt modelId="{B776B1C3-2B31-45C6-A24A-0D710456CFB2}" type="pres">
      <dgm:prSet presAssocID="{1EFBB604-C777-407A-BF97-5211C791E469}" presName="sibTrans" presStyleCnt="0"/>
      <dgm:spPr/>
    </dgm:pt>
    <dgm:pt modelId="{5B99F065-438A-40EB-A70C-6317675ECDA5}" type="pres">
      <dgm:prSet presAssocID="{B4384176-62FD-435A-BEAE-4FBF80832152}" presName="compNode" presStyleCnt="0"/>
      <dgm:spPr/>
    </dgm:pt>
    <dgm:pt modelId="{970177AD-C0B9-40E1-AED1-C7CE51A8313A}" type="pres">
      <dgm:prSet presAssocID="{B4384176-62FD-435A-BEAE-4FBF80832152}" presName="bgRect" presStyleLbl="bgShp" presStyleIdx="1" presStyleCnt="5"/>
      <dgm:spPr>
        <a:solidFill>
          <a:schemeClr val="accent1">
            <a:lumMod val="90000"/>
            <a:lumOff val="10000"/>
          </a:schemeClr>
        </a:solidFill>
      </dgm:spPr>
    </dgm:pt>
    <dgm:pt modelId="{CE988A7F-26E4-4293-9821-F369F2D61A13}" type="pres">
      <dgm:prSet presAssocID="{B4384176-62FD-435A-BEAE-4FBF80832152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moking"/>
        </a:ext>
      </dgm:extLst>
    </dgm:pt>
    <dgm:pt modelId="{F0AEF144-9F94-4377-B04C-2C5920BD3D51}" type="pres">
      <dgm:prSet presAssocID="{B4384176-62FD-435A-BEAE-4FBF80832152}" presName="spaceRect" presStyleCnt="0"/>
      <dgm:spPr/>
    </dgm:pt>
    <dgm:pt modelId="{C67582DC-BEAA-41B6-BB7B-20101973B288}" type="pres">
      <dgm:prSet presAssocID="{B4384176-62FD-435A-BEAE-4FBF80832152}" presName="parTx" presStyleLbl="revTx" presStyleIdx="1" presStyleCnt="5">
        <dgm:presLayoutVars>
          <dgm:chMax val="0"/>
          <dgm:chPref val="0"/>
        </dgm:presLayoutVars>
      </dgm:prSet>
      <dgm:spPr/>
    </dgm:pt>
    <dgm:pt modelId="{156689EF-51F7-47E0-A0FB-3A35F1CFBB86}" type="pres">
      <dgm:prSet presAssocID="{18E0C01F-572D-4D53-842C-9D062C32B296}" presName="sibTrans" presStyleCnt="0"/>
      <dgm:spPr/>
    </dgm:pt>
    <dgm:pt modelId="{B18978F5-A5B5-427D-9946-D6C53E794C70}" type="pres">
      <dgm:prSet presAssocID="{C80CCF7B-1E34-4BBC-938C-54325A4E7F81}" presName="compNode" presStyleCnt="0"/>
      <dgm:spPr/>
    </dgm:pt>
    <dgm:pt modelId="{32DB4A0C-D15C-45B1-BF2D-32FBC61C5FE2}" type="pres">
      <dgm:prSet presAssocID="{C80CCF7B-1E34-4BBC-938C-54325A4E7F81}" presName="bgRect" presStyleLbl="bgShp" presStyleIdx="2" presStyleCnt="5" custLinFactNeighborY="8373"/>
      <dgm:spPr>
        <a:solidFill>
          <a:schemeClr val="accent1">
            <a:lumMod val="90000"/>
            <a:lumOff val="10000"/>
          </a:schemeClr>
        </a:solidFill>
      </dgm:spPr>
    </dgm:pt>
    <dgm:pt modelId="{1CC11B65-1978-4283-B451-52BDCC4DD351}" type="pres">
      <dgm:prSet presAssocID="{C80CCF7B-1E34-4BBC-938C-54325A4E7F81}" presName="iconRect" presStyleLbl="node1" presStyleIdx="2" presStyleCnt="5" custLinFactNeighborX="2175" custLinFactNeighborY="17399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volgen met effen opvulling"/>
        </a:ext>
      </dgm:extLst>
    </dgm:pt>
    <dgm:pt modelId="{07282AC6-6EFA-48D7-BAA7-17A7FBCC233E}" type="pres">
      <dgm:prSet presAssocID="{C80CCF7B-1E34-4BBC-938C-54325A4E7F81}" presName="spaceRect" presStyleCnt="0"/>
      <dgm:spPr/>
    </dgm:pt>
    <dgm:pt modelId="{3663B5F5-AA1B-43E6-891D-B981CEDAA335}" type="pres">
      <dgm:prSet presAssocID="{C80CCF7B-1E34-4BBC-938C-54325A4E7F81}" presName="parTx" presStyleLbl="revTx" presStyleIdx="2" presStyleCnt="5" custLinFactNeighborX="0" custLinFactNeighborY="11962">
        <dgm:presLayoutVars>
          <dgm:chMax val="0"/>
          <dgm:chPref val="0"/>
        </dgm:presLayoutVars>
      </dgm:prSet>
      <dgm:spPr/>
    </dgm:pt>
    <dgm:pt modelId="{C484DC09-462A-4265-9703-FA19875215CC}" type="pres">
      <dgm:prSet presAssocID="{191A139A-FE56-4F26-B580-4F88CD0B612D}" presName="sibTrans" presStyleCnt="0"/>
      <dgm:spPr/>
    </dgm:pt>
    <dgm:pt modelId="{CC018979-A9BD-4438-8F4D-D65A5EFEDA07}" type="pres">
      <dgm:prSet presAssocID="{2E0C1F1D-2E56-4AFE-937C-0F0E52674390}" presName="compNode" presStyleCnt="0"/>
      <dgm:spPr/>
    </dgm:pt>
    <dgm:pt modelId="{AB1797E0-4E1E-4AE7-8A5F-4493D2AC7734}" type="pres">
      <dgm:prSet presAssocID="{2E0C1F1D-2E56-4AFE-937C-0F0E52674390}" presName="bgRect" presStyleLbl="bgShp" presStyleIdx="3" presStyleCnt="5"/>
      <dgm:spPr>
        <a:solidFill>
          <a:schemeClr val="accent1">
            <a:lumMod val="90000"/>
            <a:lumOff val="10000"/>
          </a:schemeClr>
        </a:solidFill>
      </dgm:spPr>
    </dgm:pt>
    <dgm:pt modelId="{1F9258E1-504A-47BE-9D9D-F9DCDD70C47D}" type="pres">
      <dgm:prSet presAssocID="{2E0C1F1D-2E56-4AFE-937C-0F0E52674390}" presName="iconRect" presStyleLbl="node1" presStyleIdx="3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uiten met effen opvulling"/>
        </a:ext>
      </dgm:extLst>
    </dgm:pt>
    <dgm:pt modelId="{26970EE6-3DCD-4380-885C-8CCC0D05A28E}" type="pres">
      <dgm:prSet presAssocID="{2E0C1F1D-2E56-4AFE-937C-0F0E52674390}" presName="spaceRect" presStyleCnt="0"/>
      <dgm:spPr/>
    </dgm:pt>
    <dgm:pt modelId="{C982CBCC-C8E2-4B26-8752-CD9F27E63AFB}" type="pres">
      <dgm:prSet presAssocID="{2E0C1F1D-2E56-4AFE-937C-0F0E52674390}" presName="parTx" presStyleLbl="revTx" presStyleIdx="3" presStyleCnt="5">
        <dgm:presLayoutVars>
          <dgm:chMax val="0"/>
          <dgm:chPref val="0"/>
        </dgm:presLayoutVars>
      </dgm:prSet>
      <dgm:spPr/>
    </dgm:pt>
    <dgm:pt modelId="{D9E7CE37-E503-4DE6-8D14-DED7BA995F32}" type="pres">
      <dgm:prSet presAssocID="{AC8BD417-2A39-4D71-9BFB-18E9BEBE5D90}" presName="sibTrans" presStyleCnt="0"/>
      <dgm:spPr/>
    </dgm:pt>
    <dgm:pt modelId="{76775361-245A-4344-9C47-BC9FC187A12B}" type="pres">
      <dgm:prSet presAssocID="{B36D3C7E-FB1B-4B70-9173-BD893D0BE8D4}" presName="compNode" presStyleCnt="0"/>
      <dgm:spPr/>
    </dgm:pt>
    <dgm:pt modelId="{524393D1-D8FD-48CE-BBFF-45EBCE8E1198}" type="pres">
      <dgm:prSet presAssocID="{B36D3C7E-FB1B-4B70-9173-BD893D0BE8D4}" presName="bgRect" presStyleLbl="bgShp" presStyleIdx="4" presStyleCnt="5"/>
      <dgm:spPr>
        <a:solidFill>
          <a:schemeClr val="accent1">
            <a:lumMod val="90000"/>
            <a:lumOff val="10000"/>
          </a:schemeClr>
        </a:solidFill>
      </dgm:spPr>
    </dgm:pt>
    <dgm:pt modelId="{D461C931-A3E0-4302-8F53-530733598938}" type="pres">
      <dgm:prSet presAssocID="{B36D3C7E-FB1B-4B70-9173-BD893D0BE8D4}" presName="iconRect" presStyleLbl="node1" presStyleIdx="4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spierde arm met effen opvulling"/>
        </a:ext>
      </dgm:extLst>
    </dgm:pt>
    <dgm:pt modelId="{1EFD38E0-D47A-4138-B12B-BE6C3E919B00}" type="pres">
      <dgm:prSet presAssocID="{B36D3C7E-FB1B-4B70-9173-BD893D0BE8D4}" presName="spaceRect" presStyleCnt="0"/>
      <dgm:spPr/>
    </dgm:pt>
    <dgm:pt modelId="{813F4B40-97B1-4B4C-970D-54AADC5E85E0}" type="pres">
      <dgm:prSet presAssocID="{B36D3C7E-FB1B-4B70-9173-BD893D0BE8D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C79CB2F-2975-4CDF-904E-6780ED5E76C2}" srcId="{23E41C74-6244-4C71-913C-5DED922162CC}" destId="{B36D3C7E-FB1B-4B70-9173-BD893D0BE8D4}" srcOrd="4" destOrd="0" parTransId="{9CEA213C-86BB-4039-924B-FB925191A5EE}" sibTransId="{260AFCAB-EDCC-4A31-9D6F-82DDA8DF4351}"/>
    <dgm:cxn modelId="{1AE05F3F-5DE7-443F-890C-E58ED81DDF30}" type="presOf" srcId="{C80CCF7B-1E34-4BBC-938C-54325A4E7F81}" destId="{3663B5F5-AA1B-43E6-891D-B981CEDAA335}" srcOrd="0" destOrd="0" presId="urn:microsoft.com/office/officeart/2018/2/layout/IconVerticalSolidList"/>
    <dgm:cxn modelId="{CBF4AD67-7C74-43DB-AC34-0A5D9C0E9776}" srcId="{23E41C74-6244-4C71-913C-5DED922162CC}" destId="{B4384176-62FD-435A-BEAE-4FBF80832152}" srcOrd="1" destOrd="0" parTransId="{75A9205D-20F8-4E1E-B7B0-B99BF21660C0}" sibTransId="{18E0C01F-572D-4D53-842C-9D062C32B296}"/>
    <dgm:cxn modelId="{BDBC6F82-B299-4C64-AAC6-41FB8BC1B6AB}" type="presOf" srcId="{B36D3C7E-FB1B-4B70-9173-BD893D0BE8D4}" destId="{813F4B40-97B1-4B4C-970D-54AADC5E85E0}" srcOrd="0" destOrd="0" presId="urn:microsoft.com/office/officeart/2018/2/layout/IconVerticalSolidList"/>
    <dgm:cxn modelId="{F05D7E8F-133D-4A51-A4A8-9ADB3B3AC788}" srcId="{23E41C74-6244-4C71-913C-5DED922162CC}" destId="{C80CCF7B-1E34-4BBC-938C-54325A4E7F81}" srcOrd="2" destOrd="0" parTransId="{210AED73-C0F9-4791-B1E1-B9C0E532BAA4}" sibTransId="{191A139A-FE56-4F26-B580-4F88CD0B612D}"/>
    <dgm:cxn modelId="{4C63C190-A447-4AB1-9291-41FEE5AE783A}" type="presOf" srcId="{B4384176-62FD-435A-BEAE-4FBF80832152}" destId="{C67582DC-BEAA-41B6-BB7B-20101973B288}" srcOrd="0" destOrd="0" presId="urn:microsoft.com/office/officeart/2018/2/layout/IconVerticalSolidList"/>
    <dgm:cxn modelId="{5ACDC1B5-026D-4562-9824-B3306603A2A4}" type="presOf" srcId="{2E0C1F1D-2E56-4AFE-937C-0F0E52674390}" destId="{C982CBCC-C8E2-4B26-8752-CD9F27E63AFB}" srcOrd="0" destOrd="0" presId="urn:microsoft.com/office/officeart/2018/2/layout/IconVerticalSolidList"/>
    <dgm:cxn modelId="{AEDF75BA-B54E-49DE-88C6-7722049ED539}" type="presOf" srcId="{23E41C74-6244-4C71-913C-5DED922162CC}" destId="{8971930A-38D9-4CD5-9094-476D316BE5A4}" srcOrd="0" destOrd="0" presId="urn:microsoft.com/office/officeart/2018/2/layout/IconVerticalSolidList"/>
    <dgm:cxn modelId="{344D80BD-9818-434C-9100-B1DA009AEF2C}" srcId="{23E41C74-6244-4C71-913C-5DED922162CC}" destId="{2E0C1F1D-2E56-4AFE-937C-0F0E52674390}" srcOrd="3" destOrd="0" parTransId="{64F7E076-411E-449B-818D-ABD6C8017B6C}" sibTransId="{AC8BD417-2A39-4D71-9BFB-18E9BEBE5D90}"/>
    <dgm:cxn modelId="{740ECDD3-360F-4601-90A3-029C632CF7C7}" type="presOf" srcId="{DCCB376C-33CE-4C57-A5AB-5557A57657D8}" destId="{F282AEBA-2584-473C-A871-52D78CAD4978}" srcOrd="0" destOrd="0" presId="urn:microsoft.com/office/officeart/2018/2/layout/IconVerticalSolidList"/>
    <dgm:cxn modelId="{3EA564F5-5D74-43C4-B3C8-D23A87BE9354}" srcId="{23E41C74-6244-4C71-913C-5DED922162CC}" destId="{DCCB376C-33CE-4C57-A5AB-5557A57657D8}" srcOrd="0" destOrd="0" parTransId="{198F7AE5-8846-4B62-BA18-19B56F07AB58}" sibTransId="{1EFBB604-C777-407A-BF97-5211C791E469}"/>
    <dgm:cxn modelId="{D97D928D-DE1D-467B-B09F-B0F2973EC664}" type="presParOf" srcId="{8971930A-38D9-4CD5-9094-476D316BE5A4}" destId="{2D003F37-DC98-406C-A2DC-D006BAE2D423}" srcOrd="0" destOrd="0" presId="urn:microsoft.com/office/officeart/2018/2/layout/IconVerticalSolidList"/>
    <dgm:cxn modelId="{88611B6D-41B9-4BAF-9A6E-E37901EE89D3}" type="presParOf" srcId="{2D003F37-DC98-406C-A2DC-D006BAE2D423}" destId="{DD3CD5F4-F5F4-4F0B-A0F2-1BC92A24504A}" srcOrd="0" destOrd="0" presId="urn:microsoft.com/office/officeart/2018/2/layout/IconVerticalSolidList"/>
    <dgm:cxn modelId="{B3DC7450-19DF-4F07-8B6C-C72D45A0485E}" type="presParOf" srcId="{2D003F37-DC98-406C-A2DC-D006BAE2D423}" destId="{EE6FF933-81AA-4E4B-A75E-060857CDF427}" srcOrd="1" destOrd="0" presId="urn:microsoft.com/office/officeart/2018/2/layout/IconVerticalSolidList"/>
    <dgm:cxn modelId="{D826D612-599C-4F94-8D0C-9259811D09D2}" type="presParOf" srcId="{2D003F37-DC98-406C-A2DC-D006BAE2D423}" destId="{62A24C1F-8B93-41D1-B93B-2A5EE7A111C8}" srcOrd="2" destOrd="0" presId="urn:microsoft.com/office/officeart/2018/2/layout/IconVerticalSolidList"/>
    <dgm:cxn modelId="{A93AFFF8-6A0F-4AE7-976C-D128C89E5D85}" type="presParOf" srcId="{2D003F37-DC98-406C-A2DC-D006BAE2D423}" destId="{F282AEBA-2584-473C-A871-52D78CAD4978}" srcOrd="3" destOrd="0" presId="urn:microsoft.com/office/officeart/2018/2/layout/IconVerticalSolidList"/>
    <dgm:cxn modelId="{0644DF61-49C2-435B-BC23-2B0435F522EE}" type="presParOf" srcId="{8971930A-38D9-4CD5-9094-476D316BE5A4}" destId="{B776B1C3-2B31-45C6-A24A-0D710456CFB2}" srcOrd="1" destOrd="0" presId="urn:microsoft.com/office/officeart/2018/2/layout/IconVerticalSolidList"/>
    <dgm:cxn modelId="{6D81269D-FBDB-47F3-981A-1B9ADFF1D07F}" type="presParOf" srcId="{8971930A-38D9-4CD5-9094-476D316BE5A4}" destId="{5B99F065-438A-40EB-A70C-6317675ECDA5}" srcOrd="2" destOrd="0" presId="urn:microsoft.com/office/officeart/2018/2/layout/IconVerticalSolidList"/>
    <dgm:cxn modelId="{5FC9EF98-366E-4678-894C-A31767CF7727}" type="presParOf" srcId="{5B99F065-438A-40EB-A70C-6317675ECDA5}" destId="{970177AD-C0B9-40E1-AED1-C7CE51A8313A}" srcOrd="0" destOrd="0" presId="urn:microsoft.com/office/officeart/2018/2/layout/IconVerticalSolidList"/>
    <dgm:cxn modelId="{A0182C4D-FE97-425B-9106-F2D199730604}" type="presParOf" srcId="{5B99F065-438A-40EB-A70C-6317675ECDA5}" destId="{CE988A7F-26E4-4293-9821-F369F2D61A13}" srcOrd="1" destOrd="0" presId="urn:microsoft.com/office/officeart/2018/2/layout/IconVerticalSolidList"/>
    <dgm:cxn modelId="{AB5A7A7C-C8DF-4EF3-B573-C9690998F527}" type="presParOf" srcId="{5B99F065-438A-40EB-A70C-6317675ECDA5}" destId="{F0AEF144-9F94-4377-B04C-2C5920BD3D51}" srcOrd="2" destOrd="0" presId="urn:microsoft.com/office/officeart/2018/2/layout/IconVerticalSolidList"/>
    <dgm:cxn modelId="{5EB941CB-CF88-4D91-9A24-F3D82884A0A8}" type="presParOf" srcId="{5B99F065-438A-40EB-A70C-6317675ECDA5}" destId="{C67582DC-BEAA-41B6-BB7B-20101973B288}" srcOrd="3" destOrd="0" presId="urn:microsoft.com/office/officeart/2018/2/layout/IconVerticalSolidList"/>
    <dgm:cxn modelId="{67EE4DC4-EFC8-4D4C-9BBE-5B3D0BA530CC}" type="presParOf" srcId="{8971930A-38D9-4CD5-9094-476D316BE5A4}" destId="{156689EF-51F7-47E0-A0FB-3A35F1CFBB86}" srcOrd="3" destOrd="0" presId="urn:microsoft.com/office/officeart/2018/2/layout/IconVerticalSolidList"/>
    <dgm:cxn modelId="{0FD9890E-C1BE-4F91-9898-69D48A0EC5ED}" type="presParOf" srcId="{8971930A-38D9-4CD5-9094-476D316BE5A4}" destId="{B18978F5-A5B5-427D-9946-D6C53E794C70}" srcOrd="4" destOrd="0" presId="urn:microsoft.com/office/officeart/2018/2/layout/IconVerticalSolidList"/>
    <dgm:cxn modelId="{7BDA8C07-7F92-4EC7-8DAB-7543AAEBE9D4}" type="presParOf" srcId="{B18978F5-A5B5-427D-9946-D6C53E794C70}" destId="{32DB4A0C-D15C-45B1-BF2D-32FBC61C5FE2}" srcOrd="0" destOrd="0" presId="urn:microsoft.com/office/officeart/2018/2/layout/IconVerticalSolidList"/>
    <dgm:cxn modelId="{4DFB1148-A6B7-43CA-8AF3-8652D357201F}" type="presParOf" srcId="{B18978F5-A5B5-427D-9946-D6C53E794C70}" destId="{1CC11B65-1978-4283-B451-52BDCC4DD351}" srcOrd="1" destOrd="0" presId="urn:microsoft.com/office/officeart/2018/2/layout/IconVerticalSolidList"/>
    <dgm:cxn modelId="{1D079F58-978A-4E7C-A5D4-F5EDEBEC47E0}" type="presParOf" srcId="{B18978F5-A5B5-427D-9946-D6C53E794C70}" destId="{07282AC6-6EFA-48D7-BAA7-17A7FBCC233E}" srcOrd="2" destOrd="0" presId="urn:microsoft.com/office/officeart/2018/2/layout/IconVerticalSolidList"/>
    <dgm:cxn modelId="{E6DA720F-4ADE-44FC-9059-91577CA26A29}" type="presParOf" srcId="{B18978F5-A5B5-427D-9946-D6C53E794C70}" destId="{3663B5F5-AA1B-43E6-891D-B981CEDAA335}" srcOrd="3" destOrd="0" presId="urn:microsoft.com/office/officeart/2018/2/layout/IconVerticalSolidList"/>
    <dgm:cxn modelId="{A3A3FA3B-756A-40F6-991D-498DB04B746C}" type="presParOf" srcId="{8971930A-38D9-4CD5-9094-476D316BE5A4}" destId="{C484DC09-462A-4265-9703-FA19875215CC}" srcOrd="5" destOrd="0" presId="urn:microsoft.com/office/officeart/2018/2/layout/IconVerticalSolidList"/>
    <dgm:cxn modelId="{F1A54BD5-7D12-4E45-AE8D-9F38CB2C86FA}" type="presParOf" srcId="{8971930A-38D9-4CD5-9094-476D316BE5A4}" destId="{CC018979-A9BD-4438-8F4D-D65A5EFEDA07}" srcOrd="6" destOrd="0" presId="urn:microsoft.com/office/officeart/2018/2/layout/IconVerticalSolidList"/>
    <dgm:cxn modelId="{9F22426C-F451-4F38-91EA-9149E5BC1151}" type="presParOf" srcId="{CC018979-A9BD-4438-8F4D-D65A5EFEDA07}" destId="{AB1797E0-4E1E-4AE7-8A5F-4493D2AC7734}" srcOrd="0" destOrd="0" presId="urn:microsoft.com/office/officeart/2018/2/layout/IconVerticalSolidList"/>
    <dgm:cxn modelId="{1F3ED858-05E2-4445-BA5F-26DA5B8AB489}" type="presParOf" srcId="{CC018979-A9BD-4438-8F4D-D65A5EFEDA07}" destId="{1F9258E1-504A-47BE-9D9D-F9DCDD70C47D}" srcOrd="1" destOrd="0" presId="urn:microsoft.com/office/officeart/2018/2/layout/IconVerticalSolidList"/>
    <dgm:cxn modelId="{B255B586-6B4F-42D7-9A75-20931B61F5B3}" type="presParOf" srcId="{CC018979-A9BD-4438-8F4D-D65A5EFEDA07}" destId="{26970EE6-3DCD-4380-885C-8CCC0D05A28E}" srcOrd="2" destOrd="0" presId="urn:microsoft.com/office/officeart/2018/2/layout/IconVerticalSolidList"/>
    <dgm:cxn modelId="{E4F7DBAF-27D1-4AF0-9269-F4B653FEAA41}" type="presParOf" srcId="{CC018979-A9BD-4438-8F4D-D65A5EFEDA07}" destId="{C982CBCC-C8E2-4B26-8752-CD9F27E63AFB}" srcOrd="3" destOrd="0" presId="urn:microsoft.com/office/officeart/2018/2/layout/IconVerticalSolidList"/>
    <dgm:cxn modelId="{31D54997-7B79-4986-AA0C-AFBCA2ABB6AA}" type="presParOf" srcId="{8971930A-38D9-4CD5-9094-476D316BE5A4}" destId="{D9E7CE37-E503-4DE6-8D14-DED7BA995F32}" srcOrd="7" destOrd="0" presId="urn:microsoft.com/office/officeart/2018/2/layout/IconVerticalSolidList"/>
    <dgm:cxn modelId="{7AC7BF76-5038-463C-8005-932715DAA42E}" type="presParOf" srcId="{8971930A-38D9-4CD5-9094-476D316BE5A4}" destId="{76775361-245A-4344-9C47-BC9FC187A12B}" srcOrd="8" destOrd="0" presId="urn:microsoft.com/office/officeart/2018/2/layout/IconVerticalSolidList"/>
    <dgm:cxn modelId="{8643CD29-6ED7-43F8-8DB6-724124886A18}" type="presParOf" srcId="{76775361-245A-4344-9C47-BC9FC187A12B}" destId="{524393D1-D8FD-48CE-BBFF-45EBCE8E1198}" srcOrd="0" destOrd="0" presId="urn:microsoft.com/office/officeart/2018/2/layout/IconVerticalSolidList"/>
    <dgm:cxn modelId="{6356F5AF-82BD-4D3B-9705-98D6AF7CDD6A}" type="presParOf" srcId="{76775361-245A-4344-9C47-BC9FC187A12B}" destId="{D461C931-A3E0-4302-8F53-530733598938}" srcOrd="1" destOrd="0" presId="urn:microsoft.com/office/officeart/2018/2/layout/IconVerticalSolidList"/>
    <dgm:cxn modelId="{D4C739A1-ACB4-4ABD-BECF-A8F386C7D6EB}" type="presParOf" srcId="{76775361-245A-4344-9C47-BC9FC187A12B}" destId="{1EFD38E0-D47A-4138-B12B-BE6C3E919B00}" srcOrd="2" destOrd="0" presId="urn:microsoft.com/office/officeart/2018/2/layout/IconVerticalSolidList"/>
    <dgm:cxn modelId="{861EF69E-133A-4EFB-9C77-06EBE1DEB2D0}" type="presParOf" srcId="{76775361-245A-4344-9C47-BC9FC187A12B}" destId="{813F4B40-97B1-4B4C-970D-54AADC5E85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CD5F4-F5F4-4F0B-A0F2-1BC92A24504A}">
      <dsp:nvSpPr>
        <dsp:cNvPr id="0" name=""/>
        <dsp:cNvSpPr/>
      </dsp:nvSpPr>
      <dsp:spPr>
        <a:xfrm>
          <a:off x="0" y="0"/>
          <a:ext cx="9292055" cy="796264"/>
        </a:xfrm>
        <a:prstGeom prst="roundRect">
          <a:avLst>
            <a:gd name="adj" fmla="val 10000"/>
          </a:avLst>
        </a:prstGeom>
        <a:solidFill>
          <a:schemeClr val="tx2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FF933-81AA-4E4B-A75E-060857CDF427}">
      <dsp:nvSpPr>
        <dsp:cNvPr id="0" name=""/>
        <dsp:cNvSpPr/>
      </dsp:nvSpPr>
      <dsp:spPr>
        <a:xfrm>
          <a:off x="240869" y="182897"/>
          <a:ext cx="437945" cy="43794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2AEBA-2584-473C-A871-52D78CAD4978}">
      <dsp:nvSpPr>
        <dsp:cNvPr id="0" name=""/>
        <dsp:cNvSpPr/>
      </dsp:nvSpPr>
      <dsp:spPr>
        <a:xfrm>
          <a:off x="919685" y="3738"/>
          <a:ext cx="8372369" cy="796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1" tIns="84271" rIns="84271" bIns="842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bg1"/>
              </a:solidFill>
            </a:rPr>
            <a:t>In 2024 rookte </a:t>
          </a:r>
          <a:r>
            <a:rPr lang="nl-NL" sz="1800" b="1" kern="1200" dirty="0">
              <a:solidFill>
                <a:schemeClr val="bg1"/>
              </a:solidFill>
            </a:rPr>
            <a:t>18%</a:t>
          </a:r>
          <a:r>
            <a:rPr lang="nl-NL" sz="1800" kern="1200" dirty="0">
              <a:solidFill>
                <a:schemeClr val="bg1"/>
              </a:solidFill>
            </a:rPr>
            <a:t> van de bevolking van 18 jaar en ouder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919685" y="3738"/>
        <a:ext cx="8372369" cy="796264"/>
      </dsp:txXfrm>
    </dsp:sp>
    <dsp:sp modelId="{970177AD-C0B9-40E1-AED1-C7CE51A8313A}">
      <dsp:nvSpPr>
        <dsp:cNvPr id="0" name=""/>
        <dsp:cNvSpPr/>
      </dsp:nvSpPr>
      <dsp:spPr>
        <a:xfrm>
          <a:off x="0" y="999068"/>
          <a:ext cx="9292055" cy="796264"/>
        </a:xfrm>
        <a:prstGeom prst="roundRect">
          <a:avLst>
            <a:gd name="adj" fmla="val 10000"/>
          </a:avLst>
        </a:prstGeom>
        <a:solidFill>
          <a:schemeClr val="accent1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88A7F-26E4-4293-9821-F369F2D61A13}">
      <dsp:nvSpPr>
        <dsp:cNvPr id="0" name=""/>
        <dsp:cNvSpPr/>
      </dsp:nvSpPr>
      <dsp:spPr>
        <a:xfrm>
          <a:off x="240869" y="1178228"/>
          <a:ext cx="437945" cy="43794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582DC-BEAA-41B6-BB7B-20101973B288}">
      <dsp:nvSpPr>
        <dsp:cNvPr id="0" name=""/>
        <dsp:cNvSpPr/>
      </dsp:nvSpPr>
      <dsp:spPr>
        <a:xfrm>
          <a:off x="919685" y="999068"/>
          <a:ext cx="8372369" cy="796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1" tIns="84271" rIns="84271" bIns="842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bg1"/>
              </a:solidFill>
            </a:rPr>
            <a:t>Meer dan de helft van de rokers wil graag stoppen met roken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919685" y="999068"/>
        <a:ext cx="8372369" cy="796264"/>
      </dsp:txXfrm>
    </dsp:sp>
    <dsp:sp modelId="{32DB4A0C-D15C-45B1-BF2D-32FBC61C5FE2}">
      <dsp:nvSpPr>
        <dsp:cNvPr id="0" name=""/>
        <dsp:cNvSpPr/>
      </dsp:nvSpPr>
      <dsp:spPr>
        <a:xfrm>
          <a:off x="0" y="2061070"/>
          <a:ext cx="9292055" cy="796264"/>
        </a:xfrm>
        <a:prstGeom prst="roundRect">
          <a:avLst>
            <a:gd name="adj" fmla="val 10000"/>
          </a:avLst>
        </a:prstGeom>
        <a:solidFill>
          <a:schemeClr val="accent1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11B65-1978-4283-B451-52BDCC4DD351}">
      <dsp:nvSpPr>
        <dsp:cNvPr id="0" name=""/>
        <dsp:cNvSpPr/>
      </dsp:nvSpPr>
      <dsp:spPr>
        <a:xfrm>
          <a:off x="250395" y="2249756"/>
          <a:ext cx="437945" cy="437945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3B5F5-AA1B-43E6-891D-B981CEDAA335}">
      <dsp:nvSpPr>
        <dsp:cNvPr id="0" name=""/>
        <dsp:cNvSpPr/>
      </dsp:nvSpPr>
      <dsp:spPr>
        <a:xfrm>
          <a:off x="919685" y="2089648"/>
          <a:ext cx="8372369" cy="796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1" tIns="84271" rIns="84271" bIns="842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bg1"/>
              </a:solidFill>
            </a:rPr>
            <a:t>Vaak zijn </a:t>
          </a:r>
          <a:r>
            <a:rPr lang="nl-NL" sz="1800" b="1" kern="1200" dirty="0">
              <a:solidFill>
                <a:schemeClr val="bg1"/>
              </a:solidFill>
            </a:rPr>
            <a:t>meerdere</a:t>
          </a:r>
          <a:r>
            <a:rPr lang="nl-NL" sz="1800" kern="1200" dirty="0">
              <a:solidFill>
                <a:schemeClr val="bg1"/>
              </a:solidFill>
            </a:rPr>
            <a:t> </a:t>
          </a:r>
          <a:r>
            <a:rPr lang="nl-NL" sz="1800" b="1" kern="1200" dirty="0">
              <a:solidFill>
                <a:schemeClr val="bg1"/>
              </a:solidFill>
            </a:rPr>
            <a:t>pogingen</a:t>
          </a:r>
          <a:r>
            <a:rPr lang="nl-NL" sz="1800" kern="1200" dirty="0">
              <a:solidFill>
                <a:schemeClr val="bg1"/>
              </a:solidFill>
            </a:rPr>
            <a:t> nodig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919685" y="2089648"/>
        <a:ext cx="8372369" cy="796264"/>
      </dsp:txXfrm>
    </dsp:sp>
    <dsp:sp modelId="{AB1797E0-4E1E-4AE7-8A5F-4493D2AC7734}">
      <dsp:nvSpPr>
        <dsp:cNvPr id="0" name=""/>
        <dsp:cNvSpPr/>
      </dsp:nvSpPr>
      <dsp:spPr>
        <a:xfrm>
          <a:off x="0" y="2989729"/>
          <a:ext cx="9292055" cy="796264"/>
        </a:xfrm>
        <a:prstGeom prst="roundRect">
          <a:avLst>
            <a:gd name="adj" fmla="val 10000"/>
          </a:avLst>
        </a:prstGeom>
        <a:solidFill>
          <a:schemeClr val="accent1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258E1-504A-47BE-9D9D-F9DCDD70C47D}">
      <dsp:nvSpPr>
        <dsp:cNvPr id="0" name=""/>
        <dsp:cNvSpPr/>
      </dsp:nvSpPr>
      <dsp:spPr>
        <a:xfrm>
          <a:off x="240869" y="3168889"/>
          <a:ext cx="437945" cy="437945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2CBCC-C8E2-4B26-8752-CD9F27E63AFB}">
      <dsp:nvSpPr>
        <dsp:cNvPr id="0" name=""/>
        <dsp:cNvSpPr/>
      </dsp:nvSpPr>
      <dsp:spPr>
        <a:xfrm>
          <a:off x="919685" y="2989729"/>
          <a:ext cx="8372369" cy="796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1" tIns="84271" rIns="84271" bIns="842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noProof="0" dirty="0">
              <a:solidFill>
                <a:schemeClr val="bg1"/>
              </a:solidFill>
            </a:rPr>
            <a:t>Zonder begeleiding lukt het slechts 5% om succesvol te stoppen</a:t>
          </a:r>
        </a:p>
      </dsp:txBody>
      <dsp:txXfrm>
        <a:off x="919685" y="2989729"/>
        <a:ext cx="8372369" cy="796264"/>
      </dsp:txXfrm>
    </dsp:sp>
    <dsp:sp modelId="{524393D1-D8FD-48CE-BBFF-45EBCE8E1198}">
      <dsp:nvSpPr>
        <dsp:cNvPr id="0" name=""/>
        <dsp:cNvSpPr/>
      </dsp:nvSpPr>
      <dsp:spPr>
        <a:xfrm>
          <a:off x="0" y="3985060"/>
          <a:ext cx="9292055" cy="796264"/>
        </a:xfrm>
        <a:prstGeom prst="roundRect">
          <a:avLst>
            <a:gd name="adj" fmla="val 10000"/>
          </a:avLst>
        </a:prstGeom>
        <a:solidFill>
          <a:schemeClr val="accent1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1C931-A3E0-4302-8F53-530733598938}">
      <dsp:nvSpPr>
        <dsp:cNvPr id="0" name=""/>
        <dsp:cNvSpPr/>
      </dsp:nvSpPr>
      <dsp:spPr>
        <a:xfrm>
          <a:off x="240869" y="4164219"/>
          <a:ext cx="437945" cy="437945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F4B40-97B1-4B4C-970D-54AADC5E85E0}">
      <dsp:nvSpPr>
        <dsp:cNvPr id="0" name=""/>
        <dsp:cNvSpPr/>
      </dsp:nvSpPr>
      <dsp:spPr>
        <a:xfrm>
          <a:off x="919685" y="3985060"/>
          <a:ext cx="8372369" cy="796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1" tIns="84271" rIns="84271" bIns="842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bg1"/>
              </a:solidFill>
            </a:rPr>
            <a:t>Met professionele begeleiding loopt de slagingskans op naar 20-40%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919685" y="3985060"/>
        <a:ext cx="8372369" cy="796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5DF01-E03D-CA40-8141-5C39854EB1AF}" type="datetimeFigureOut">
              <a:t>28-4-2026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28D47-178B-CE4B-8D87-8D1DE58624C9}" type="slidenum"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1171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schcontact.nl/actueel/laatste-nieuws/artikel/het-rookstopadvies-van-de-zorgverlener-is-goud-waard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03C2E-09D2-404D-BA62-DFA70F9336B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23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8D47-178B-CE4B-8D87-8D1DE58624C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56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7F3E7-9F6B-3245-734F-B78FC1D49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A374645-7BE2-E86A-2008-C3DC8E262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ADA5786-6FC9-E0E1-1959-C40910636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50" dirty="0">
                <a:hlinkClick r:id="rId3"/>
              </a:rPr>
              <a:t>Het rookstopadvies van de zorgverlener is goud waard | </a:t>
            </a:r>
            <a:r>
              <a:rPr lang="nl-NL" sz="1050" dirty="0" err="1">
                <a:hlinkClick r:id="rId3"/>
              </a:rPr>
              <a:t>medischcontact</a:t>
            </a:r>
            <a:br>
              <a:rPr lang="nl-NL" sz="1050" dirty="0"/>
            </a:br>
            <a:r>
              <a:rPr lang="nl-NL" sz="1050" dirty="0" err="1"/>
              <a:t>Kantar</a:t>
            </a:r>
            <a:r>
              <a:rPr lang="nl-NL" sz="1050" dirty="0"/>
              <a:t> Public (2022). Draagvlakonderzoek Tabaksontmoedigingsbeleid in opdracht van Gezondheidsfondsen voor Rookvrij (ongepubliceerde data).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0B4921-EA0A-CBA2-A718-350DE44EC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03C2E-09D2-404D-BA62-DFA70F9336B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40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In </a:t>
            </a:r>
            <a:r>
              <a:rPr lang="en-US" dirty="0" err="1">
                <a:ea typeface="Calibri"/>
                <a:cs typeface="Calibri"/>
              </a:rPr>
              <a:t>notitie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ziekenhuizen</a:t>
            </a:r>
            <a:r>
              <a:rPr lang="en-US" dirty="0">
                <a:ea typeface="Calibri"/>
                <a:cs typeface="Calibri"/>
              </a:rPr>
              <a:t> die het </a:t>
            </a:r>
            <a:r>
              <a:rPr lang="en-US" dirty="0" err="1">
                <a:ea typeface="Calibri"/>
                <a:cs typeface="Calibri"/>
              </a:rPr>
              <a:t>niet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geregeld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hebben</a:t>
            </a:r>
            <a:r>
              <a:rPr lang="en-US" dirty="0">
                <a:ea typeface="Calibri"/>
                <a:cs typeface="Calibri"/>
              </a:rPr>
              <a:t> --&gt; </a:t>
            </a:r>
            <a:r>
              <a:rPr lang="en-US" dirty="0" err="1">
                <a:ea typeface="Calibri"/>
                <a:cs typeface="Calibri"/>
              </a:rPr>
              <a:t>ikstopnu</a:t>
            </a:r>
            <a:r>
              <a:rPr lang="en-US" dirty="0">
                <a:ea typeface="Calibri"/>
                <a:cs typeface="Calibri"/>
              </a:rPr>
              <a:t>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8D47-178B-CE4B-8D87-8D1DE58624C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3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9CA21-C746-E707-AED9-2C31EAA45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674AE39-4CA2-0525-F350-703D88EAB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6712DE6-B7ED-368D-3A8B-EC1AF7DC2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F4B1B2-5431-834A-2393-A033BE714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03C2E-09D2-404D-BA62-DFA70F9336B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177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AFA7C-102C-C2B3-0A9F-339D40948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40B9C37-488E-670F-4C90-260055E0A0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0A65BE2-40CB-74C4-1543-CE055E43A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0297A7-2AFE-E63C-438A-CD8212804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03C2E-09D2-404D-BA62-DFA70F9336B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672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Benoem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ook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dat</a:t>
            </a:r>
            <a:r>
              <a:rPr lang="en-US" dirty="0">
                <a:ea typeface="Calibri"/>
                <a:cs typeface="Calibri"/>
              </a:rPr>
              <a:t> het in de SONCOS-</a:t>
            </a:r>
            <a:r>
              <a:rPr lang="en-US" dirty="0" err="1">
                <a:ea typeface="Calibri"/>
                <a:cs typeface="Calibri"/>
              </a:rPr>
              <a:t>normen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staat</a:t>
            </a:r>
            <a:r>
              <a:rPr lang="en-US" dirty="0">
                <a:ea typeface="Calibri"/>
                <a:cs typeface="Calibri"/>
              </a:rPr>
              <a:t>, in de </a:t>
            </a:r>
            <a:r>
              <a:rPr lang="en-US" dirty="0" err="1">
                <a:ea typeface="Calibri"/>
                <a:cs typeface="Calibri"/>
              </a:rPr>
              <a:t>aanbevelingen</a:t>
            </a:r>
            <a:r>
              <a:rPr lang="en-US" dirty="0">
                <a:ea typeface="Calibri"/>
                <a:cs typeface="Calibri"/>
              </a:rPr>
              <a:t> over </a:t>
            </a:r>
            <a:r>
              <a:rPr lang="en-US" dirty="0" err="1">
                <a:ea typeface="Calibri"/>
                <a:cs typeface="Calibri"/>
              </a:rPr>
              <a:t>preventie</a:t>
            </a:r>
            <a:r>
              <a:rPr lang="en-US" dirty="0">
                <a:ea typeface="Calibri"/>
                <a:cs typeface="Calibri"/>
              </a:rPr>
              <a:t>/</a:t>
            </a:r>
            <a:r>
              <a:rPr lang="en-US" dirty="0" err="1">
                <a:ea typeface="Calibri"/>
                <a:cs typeface="Calibri"/>
              </a:rPr>
              <a:t>leefstijl</a:t>
            </a:r>
            <a:r>
              <a:rPr lang="en-US" dirty="0">
                <a:ea typeface="Calibri"/>
                <a:cs typeface="Calibri"/>
              </a:rPr>
              <a:t>/stop </a:t>
            </a:r>
            <a:r>
              <a:rPr lang="en-US" dirty="0" err="1">
                <a:ea typeface="Calibri"/>
                <a:cs typeface="Calibri"/>
              </a:rPr>
              <a:t>roken</a:t>
            </a:r>
            <a:r>
              <a:rPr lang="en-US" dirty="0">
                <a:ea typeface="Calibri"/>
                <a:cs typeface="Calibri"/>
              </a:rPr>
              <a:t> in het IZA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het </a:t>
            </a:r>
            <a:r>
              <a:rPr lang="en-US" dirty="0" err="1">
                <a:ea typeface="Calibri"/>
                <a:cs typeface="Calibri"/>
              </a:rPr>
              <a:t>staat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benoemd</a:t>
            </a:r>
            <a:r>
              <a:rPr lang="en-US" dirty="0">
                <a:ea typeface="Calibri"/>
                <a:cs typeface="Calibri"/>
              </a:rPr>
              <a:t> in het </a:t>
            </a:r>
            <a:r>
              <a:rPr lang="en-US" dirty="0" err="1">
                <a:ea typeface="Calibri"/>
                <a:cs typeface="Calibri"/>
              </a:rPr>
              <a:t>Visiedocument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Medische</a:t>
            </a:r>
            <a:r>
              <a:rPr lang="en-US" dirty="0">
                <a:ea typeface="Calibri"/>
                <a:cs typeface="Calibri"/>
              </a:rPr>
              <a:t> Specialist 2035.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8D47-178B-CE4B-8D87-8D1DE58624C9}" type="slidenum">
              <a:rPr lang="nl-NL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48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0154CD-7EB5-879A-B5C2-A0F99D504C75}"/>
              </a:ext>
            </a:extLst>
          </p:cNvPr>
          <p:cNvSpPr>
            <a:spLocks/>
          </p:cNvSpPr>
          <p:nvPr userDrawn="1"/>
        </p:nvSpPr>
        <p:spPr>
          <a:xfrm>
            <a:off x="715817" y="2572382"/>
            <a:ext cx="6253943" cy="3676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EF5395-64B6-D158-8EF3-AFBF92AA28D9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0" y="0"/>
            <a:ext cx="12192000" cy="4892675"/>
          </a:xfrm>
          <a:custGeom>
            <a:avLst/>
            <a:gdLst>
              <a:gd name="connsiteX0" fmla="*/ 0 w 12192000"/>
              <a:gd name="connsiteY0" fmla="*/ 0 h 4892675"/>
              <a:gd name="connsiteX1" fmla="*/ 12192000 w 12192000"/>
              <a:gd name="connsiteY1" fmla="*/ 0 h 4892675"/>
              <a:gd name="connsiteX2" fmla="*/ 12192000 w 12192000"/>
              <a:gd name="connsiteY2" fmla="*/ 4892675 h 4892675"/>
              <a:gd name="connsiteX3" fmla="*/ 6969760 w 12192000"/>
              <a:gd name="connsiteY3" fmla="*/ 4892675 h 4892675"/>
              <a:gd name="connsiteX4" fmla="*/ 6969760 w 12192000"/>
              <a:gd name="connsiteY4" fmla="*/ 2572383 h 4892675"/>
              <a:gd name="connsiteX5" fmla="*/ 715817 w 12192000"/>
              <a:gd name="connsiteY5" fmla="*/ 2572383 h 4892675"/>
              <a:gd name="connsiteX6" fmla="*/ 715817 w 12192000"/>
              <a:gd name="connsiteY6" fmla="*/ 4892675 h 4892675"/>
              <a:gd name="connsiteX7" fmla="*/ 0 w 12192000"/>
              <a:gd name="connsiteY7" fmla="*/ 4892675 h 48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892675">
                <a:moveTo>
                  <a:pt x="0" y="0"/>
                </a:moveTo>
                <a:lnTo>
                  <a:pt x="12192000" y="0"/>
                </a:lnTo>
                <a:lnTo>
                  <a:pt x="12192000" y="4892675"/>
                </a:lnTo>
                <a:lnTo>
                  <a:pt x="6969760" y="4892675"/>
                </a:lnTo>
                <a:lnTo>
                  <a:pt x="6969760" y="2572383"/>
                </a:lnTo>
                <a:lnTo>
                  <a:pt x="715817" y="2572383"/>
                </a:lnTo>
                <a:lnTo>
                  <a:pt x="715817" y="4892675"/>
                </a:lnTo>
                <a:lnTo>
                  <a:pt x="0" y="4892675"/>
                </a:lnTo>
                <a:close/>
              </a:path>
            </a:pathLst>
          </a:custGeom>
          <a:blipFill dpi="0" rotWithShape="1">
            <a:blip r:embed="rId2" cstate="email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pt-BR" dirty="0"/>
              <a:t>     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C7786677-D892-AA4F-86A0-81EB3BC0F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4739" y="3059273"/>
            <a:ext cx="5196381" cy="1073257"/>
          </a:xfrm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38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titel toe te voegen.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F6C7137-D5BE-664A-894B-4521675BD4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4119" y="4254608"/>
            <a:ext cx="720000" cy="36000"/>
          </a:xfrm>
          <a:solidFill>
            <a:schemeClr val="accent2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2400" b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881E8-3992-4A3A-B273-E4E7E0C15FA3}"/>
              </a:ext>
            </a:extLst>
          </p:cNvPr>
          <p:cNvSpPr txBox="1"/>
          <p:nvPr userDrawn="1"/>
        </p:nvSpPr>
        <p:spPr>
          <a:xfrm>
            <a:off x="6162260" y="1838148"/>
            <a:ext cx="367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noProof="0" dirty="0"/>
              <a:t>Klik op het pictogram om een liggend beeld toe te voegen.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6EC05B6-8DBC-1670-C7F1-21422A9099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913" y="299874"/>
            <a:ext cx="1244912" cy="4966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342"/>
            </a:stretch>
          </a:blipFill>
        </p:spPr>
        <p:txBody>
          <a:bodyPr/>
          <a:lstStyle/>
          <a:p>
            <a:pPr lvl="0"/>
            <a:r>
              <a:rPr lang="nl-NL" noProof="0"/>
              <a:t> 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30398B5-4ABF-E990-6913-E908E2F51F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4739" y="4448686"/>
            <a:ext cx="5196381" cy="1341907"/>
          </a:xfrm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2000" b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z="1800" smtClean="0">
                <a:solidFill>
                  <a:schemeClr val="bg1"/>
                </a:solidFill>
              </a:defRPr>
            </a:lvl2pPr>
            <a:lvl3pPr>
              <a:defRPr lang="en-US" sz="1600" smtClean="0">
                <a:solidFill>
                  <a:schemeClr val="bg1"/>
                </a:solidFill>
              </a:defRPr>
            </a:lvl3pPr>
            <a:lvl4pPr>
              <a:defRPr lang="en-US" sz="1400" smtClean="0">
                <a:solidFill>
                  <a:schemeClr val="bg1"/>
                </a:solidFill>
              </a:defRPr>
            </a:lvl4pPr>
            <a:lvl5pPr>
              <a:defRPr lang="en-US" sz="1200">
                <a:solidFill>
                  <a:schemeClr val="bg1"/>
                </a:solidFill>
              </a:defRPr>
            </a:lvl5pPr>
            <a:lvl6pPr>
              <a:defRPr sz="1100">
                <a:solidFill>
                  <a:schemeClr val="bg1"/>
                </a:solidFill>
              </a:defRPr>
            </a:lvl6pPr>
            <a:lvl7pPr>
              <a:defRPr sz="1050">
                <a:solidFill>
                  <a:schemeClr val="bg1"/>
                </a:solidFill>
              </a:defRPr>
            </a:lvl7pPr>
            <a:lvl8pPr>
              <a:defRPr sz="1000">
                <a:solidFill>
                  <a:schemeClr val="bg1"/>
                </a:solidFill>
              </a:defRPr>
            </a:lvl8pPr>
            <a:lvl9pPr>
              <a:defRPr sz="1000">
                <a:solidFill>
                  <a:schemeClr val="bg1"/>
                </a:solidFill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ondertitel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350738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8D2406-DDFD-AD72-8E2D-D076E9B31ED8}"/>
              </a:ext>
            </a:extLst>
          </p:cNvPr>
          <p:cNvSpPr>
            <a:spLocks/>
          </p:cNvSpPr>
          <p:nvPr userDrawn="1"/>
        </p:nvSpPr>
        <p:spPr>
          <a:xfrm>
            <a:off x="6427851" y="1268190"/>
            <a:ext cx="5074029" cy="4901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C77B-27C0-AC4C-9F22-ED22492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46" y="6356350"/>
            <a:ext cx="486061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C68C74B7-C5F9-F943-B046-0F90FEE4FB58}" type="slidenum">
              <a:rPr lang="nl-NL" noProof="0" smtClean="0"/>
              <a:pPr algn="l"/>
              <a:t>‹nr.›</a:t>
            </a:fld>
            <a:endParaRPr lang="nl-NL" noProof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2DB335C-258A-6048-B607-BA827EA89B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6774" y="1752953"/>
            <a:ext cx="4131029" cy="1073257"/>
          </a:xfrm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38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titel toe te voegen.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5BBD0D2-1B39-0345-A7E5-C31D062782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56351" y="2951970"/>
            <a:ext cx="720000" cy="36000"/>
          </a:xfrm>
          <a:solidFill>
            <a:schemeClr val="accent2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2400" b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/>
              <a:t> 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D14B2CD-D783-475A-828B-908DA9500B7E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95325" y="1271588"/>
            <a:ext cx="5141913" cy="4816475"/>
          </a:xfrm>
        </p:spPr>
        <p:txBody>
          <a:bodyPr anchor="ctr"/>
          <a:lstStyle>
            <a:lvl1pPr algn="ctr">
              <a:defRPr sz="2000"/>
            </a:lvl1pPr>
          </a:lstStyle>
          <a:p>
            <a:r>
              <a:rPr lang="nl-NL"/>
              <a:t>Klik op het pictogram als u een grafiek wilt toevoegen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4AF29-F678-8A5A-EE6A-B7001839D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t="8482" b="1"/>
          <a:stretch/>
        </p:blipFill>
        <p:spPr>
          <a:xfrm>
            <a:off x="342965" y="299666"/>
            <a:ext cx="1244912" cy="496902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68542C2-CD44-3078-88C2-AB63028353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94570" y="3317100"/>
            <a:ext cx="4037610" cy="2386931"/>
          </a:xfrm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1400" b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z="1400" smtClean="0">
                <a:solidFill>
                  <a:schemeClr val="bg1"/>
                </a:solidFill>
              </a:defRPr>
            </a:lvl2pPr>
            <a:lvl3pPr>
              <a:defRPr lang="en-US" sz="1400" smtClean="0">
                <a:solidFill>
                  <a:schemeClr val="bg1"/>
                </a:solidFill>
              </a:defRPr>
            </a:lvl3pPr>
            <a:lvl4pPr>
              <a:defRPr lang="en-US" sz="1400" smtClean="0">
                <a:solidFill>
                  <a:schemeClr val="bg1"/>
                </a:solidFill>
              </a:defRPr>
            </a:lvl4pPr>
            <a:lvl5pPr>
              <a:defRPr lang="en-US" sz="1200">
                <a:solidFill>
                  <a:schemeClr val="bg1"/>
                </a:solidFill>
              </a:defRPr>
            </a:lvl5pPr>
            <a:lvl6pPr>
              <a:defRPr sz="1100">
                <a:solidFill>
                  <a:schemeClr val="bg1"/>
                </a:solidFill>
              </a:defRPr>
            </a:lvl6pPr>
            <a:lvl7pPr>
              <a:defRPr sz="1050">
                <a:solidFill>
                  <a:schemeClr val="bg1"/>
                </a:solidFill>
              </a:defRPr>
            </a:lvl7pPr>
            <a:lvl8pPr>
              <a:defRPr sz="1000">
                <a:solidFill>
                  <a:schemeClr val="bg1"/>
                </a:solidFill>
              </a:defRPr>
            </a:lvl8pPr>
            <a:lvl9pPr>
              <a:defRPr sz="1000">
                <a:solidFill>
                  <a:schemeClr val="bg1"/>
                </a:solidFill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ondertitel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384931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E0316B-7729-5347-B4D6-15E2BDA9EB36}"/>
              </a:ext>
            </a:extLst>
          </p:cNvPr>
          <p:cNvSpPr/>
          <p:nvPr userDrawn="1"/>
        </p:nvSpPr>
        <p:spPr>
          <a:xfrm>
            <a:off x="3024554" y="0"/>
            <a:ext cx="9167446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28BE49B4-64DB-CC4E-958B-DD77D2F40F14}"/>
              </a:ext>
            </a:extLst>
          </p:cNvPr>
          <p:cNvSpPr>
            <a:spLocks noGrp="1"/>
          </p:cNvSpPr>
          <p:nvPr>
            <p:ph type="media" sz="quarter" idx="21"/>
          </p:nvPr>
        </p:nvSpPr>
        <p:spPr>
          <a:xfrm>
            <a:off x="2214623" y="1245725"/>
            <a:ext cx="7762754" cy="436655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F0AEAF-86C2-EC42-8932-A446FEC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46" y="6356350"/>
            <a:ext cx="491740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C68C74B7-C5F9-F943-B046-0F90FEE4FB58}" type="slidenum">
              <a:rPr lang="nl-NL" noProof="0" smtClean="0"/>
              <a:pPr algn="l"/>
              <a:t>‹nr.›</a:t>
            </a:fld>
            <a:endParaRPr lang="nl-NL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D27F19-110D-6431-9848-9C0EE8594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t="8482" b="1"/>
          <a:stretch/>
        </p:blipFill>
        <p:spPr>
          <a:xfrm>
            <a:off x="342965" y="299666"/>
            <a:ext cx="1244912" cy="4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4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een Federati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C77B-27C0-AC4C-9F22-ED22492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46" y="6356350"/>
            <a:ext cx="514458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C68C74B7-C5F9-F943-B046-0F90FEE4FB58}" type="slidenum">
              <a:rPr lang="nl-NL" noProof="0" smtClean="0"/>
              <a:pPr algn="l"/>
              <a:t>‹nr.›</a:t>
            </a:fld>
            <a:endParaRPr lang="nl-NL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BA2360-1460-D1F7-FDD9-9D52796B4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t="8482" b="1"/>
          <a:stretch/>
        </p:blipFill>
        <p:spPr>
          <a:xfrm>
            <a:off x="342965" y="299666"/>
            <a:ext cx="1244912" cy="4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42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0CEAC5-7219-B915-00B3-2355F5A8B0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t="8482" b="1"/>
          <a:stretch/>
        </p:blipFill>
        <p:spPr>
          <a:xfrm>
            <a:off x="2990234" y="2189345"/>
            <a:ext cx="6211531" cy="247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77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71C20-08FD-1FCB-692E-DDA083C23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Plaats hier de 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3BE02F-4508-FFE8-F079-451BBA2E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1387-B8E5-4BC8-8B84-4E67F6C799E8}" type="datetime1">
              <a:rPr lang="nl-NL" smtClean="0"/>
              <a:t>28-4-2026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59BF91-AC1D-E368-5A51-2AB2EB94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Trimbos-instituut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50282C-56C1-00E7-DB9F-BFCDB065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3019" y="6316710"/>
            <a:ext cx="342274" cy="365125"/>
          </a:xfrm>
        </p:spPr>
        <p:txBody>
          <a:bodyPr/>
          <a:lstStyle/>
          <a:p>
            <a:fld id="{2511F9A8-FB10-2941-AA88-E6350135DB2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F689BCE-CE60-B5F0-6FE7-DDCE73CE4CDA}"/>
              </a:ext>
            </a:extLst>
          </p:cNvPr>
          <p:cNvSpPr/>
          <p:nvPr userDrawn="1"/>
        </p:nvSpPr>
        <p:spPr>
          <a:xfrm>
            <a:off x="0" y="-425941"/>
            <a:ext cx="61875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0" cap="none" baseline="0" noProof="0" err="1">
                <a:solidFill>
                  <a:schemeClr val="tx1"/>
                </a:solidFill>
                <a:latin typeface="+mj-lt"/>
              </a:rPr>
              <a:t>Grafiek</a:t>
            </a:r>
            <a:endParaRPr lang="en-GB" sz="1600" b="0" cap="none" baseline="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ijdelijke aanduiding voor grafiek 17">
            <a:extLst>
              <a:ext uri="{FF2B5EF4-FFF2-40B4-BE49-F238E27FC236}">
                <a16:creationId xmlns:a16="http://schemas.microsoft.com/office/drawing/2014/main" id="{D9BB7AAA-5AE4-F7D8-1E5D-3B1E48B43C7D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95325" y="1412875"/>
            <a:ext cx="9721850" cy="4752975"/>
          </a:xfrm>
          <a:solidFill>
            <a:schemeClr val="bg1">
              <a:lumMod val="95000"/>
            </a:schemeClr>
          </a:solidFill>
        </p:spPr>
        <p:txBody>
          <a:bodyPr tIns="0" bIns="108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Klik op onderstaand pictogram om een grafiek in te voegen</a:t>
            </a:r>
          </a:p>
        </p:txBody>
      </p:sp>
      <p:grpSp>
        <p:nvGrpSpPr>
          <p:cNvPr id="75" name="INSTRUCTIE">
            <a:extLst>
              <a:ext uri="{FF2B5EF4-FFF2-40B4-BE49-F238E27FC236}">
                <a16:creationId xmlns:a16="http://schemas.microsoft.com/office/drawing/2014/main" id="{090B5A3E-A70B-9C53-82EA-0FE0EE4D8A22}"/>
              </a:ext>
            </a:extLst>
          </p:cNvPr>
          <p:cNvGrpSpPr/>
          <p:nvPr userDrawn="1"/>
        </p:nvGrpSpPr>
        <p:grpSpPr>
          <a:xfrm>
            <a:off x="12377867" y="1"/>
            <a:ext cx="3693114" cy="6056851"/>
            <a:chOff x="12377867" y="1"/>
            <a:chExt cx="3693114" cy="6056851"/>
          </a:xfrm>
        </p:grpSpPr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A1953D1C-8768-136E-895A-F52678CB18E4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54FB9AA9-8C89-1BB3-77EA-C113CD03EE25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CB3BF0B5-8A87-3AA4-884D-5EAC02902A01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79" name="Groep 78">
              <a:extLst>
                <a:ext uri="{FF2B5EF4-FFF2-40B4-BE49-F238E27FC236}">
                  <a16:creationId xmlns:a16="http://schemas.microsoft.com/office/drawing/2014/main" id="{00F87C97-E791-B1BF-9FD2-CD46C58E700D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19BC983A-258A-7C27-79CE-BDA7D95D0DED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0BADB1C6-D940-7512-0425-D3AC13B38E3B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3EF54DAE-5F79-57F2-230B-04501499954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BD53AA7D-673F-DA82-F90F-D544E226E4D0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03" name="Vrije vorm: vorm 194">
                <a:extLst>
                  <a:ext uri="{FF2B5EF4-FFF2-40B4-BE49-F238E27FC236}">
                    <a16:creationId xmlns:a16="http://schemas.microsoft.com/office/drawing/2014/main" id="{DC185B7C-8924-427F-2663-E9B70261BDDF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BF3A69BF-572F-4A3E-FAFB-CFB2DEFEA8ED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FABC40FE-B028-FD7D-FA6C-A2C9C859797E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27FB100-B383-3718-5F94-B02E4DE2749A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6765E258-F756-E297-3F52-3972224D87A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2D3CDF2E-0E96-31C5-683F-24E4B3651184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06" name="Rechthoek 105">
                  <a:extLst>
                    <a:ext uri="{FF2B5EF4-FFF2-40B4-BE49-F238E27FC236}">
                      <a16:creationId xmlns:a16="http://schemas.microsoft.com/office/drawing/2014/main" id="{D289BFAA-7CBA-A615-0919-1FC56C41F2D0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BF63479B-9548-26B8-552F-14F0EE0FC6F1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96E2AD8F-8CAC-0FC5-F31A-96250B7FA9C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FD175703-63D2-7EF3-D7EB-57BAE7D7D74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9" name="Groep 118">
                    <a:extLst>
                      <a:ext uri="{FF2B5EF4-FFF2-40B4-BE49-F238E27FC236}">
                        <a16:creationId xmlns:a16="http://schemas.microsoft.com/office/drawing/2014/main" id="{678507DC-12B7-34D0-F7E1-D7384C305D9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20" name="Rechte verbindingslijn 119">
                      <a:extLst>
                        <a:ext uri="{FF2B5EF4-FFF2-40B4-BE49-F238E27FC236}">
                          <a16:creationId xmlns:a16="http://schemas.microsoft.com/office/drawing/2014/main" id="{8D570BDB-5099-5BD5-D50E-B72FE60AE6D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Rechte verbindingslijn 120">
                      <a:extLst>
                        <a:ext uri="{FF2B5EF4-FFF2-40B4-BE49-F238E27FC236}">
                          <a16:creationId xmlns:a16="http://schemas.microsoft.com/office/drawing/2014/main" id="{D110E93C-39A0-1E96-999C-8FB56D461222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Rechte verbindingslijn 121">
                      <a:extLst>
                        <a:ext uri="{FF2B5EF4-FFF2-40B4-BE49-F238E27FC236}">
                          <a16:creationId xmlns:a16="http://schemas.microsoft.com/office/drawing/2014/main" id="{357CEC93-B7B9-6BD9-06F1-477B8A373B5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Rechte verbindingslijn 122">
                      <a:extLst>
                        <a:ext uri="{FF2B5EF4-FFF2-40B4-BE49-F238E27FC236}">
                          <a16:creationId xmlns:a16="http://schemas.microsoft.com/office/drawing/2014/main" id="{3B2B5EF3-BD12-75F7-0838-6A4FCB342AD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08" name="Rechte verbindingslijn 107">
                  <a:extLst>
                    <a:ext uri="{FF2B5EF4-FFF2-40B4-BE49-F238E27FC236}">
                      <a16:creationId xmlns:a16="http://schemas.microsoft.com/office/drawing/2014/main" id="{8B3754CA-19DB-684A-C4D7-BBA2D08559B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Rechte verbindingslijn 108">
                  <a:extLst>
                    <a:ext uri="{FF2B5EF4-FFF2-40B4-BE49-F238E27FC236}">
                      <a16:creationId xmlns:a16="http://schemas.microsoft.com/office/drawing/2014/main" id="{F1944D3D-5D5D-DBA9-3A45-F7E619819BF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Rechte verbindingslijn 109">
                  <a:extLst>
                    <a:ext uri="{FF2B5EF4-FFF2-40B4-BE49-F238E27FC236}">
                      <a16:creationId xmlns:a16="http://schemas.microsoft.com/office/drawing/2014/main" id="{0E7F076C-859F-9F8B-A446-D0E79834C00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75238C9-7F33-03CA-F84C-109D34AA5E1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Rechthoek 111">
                  <a:extLst>
                    <a:ext uri="{FF2B5EF4-FFF2-40B4-BE49-F238E27FC236}">
                      <a16:creationId xmlns:a16="http://schemas.microsoft.com/office/drawing/2014/main" id="{A6117630-F6D0-12CF-56C3-F4362C96B9F6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03B68F61-A001-FC49-CBB5-DBEA7B6C221E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7391F70C-E51D-A5AF-B8E0-09C8C9D790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5" name="Rechthoek: afgeronde bovenhoeken 272">
                    <a:extLst>
                      <a:ext uri="{FF2B5EF4-FFF2-40B4-BE49-F238E27FC236}">
                        <a16:creationId xmlns:a16="http://schemas.microsoft.com/office/drawing/2014/main" id="{286A7CBA-F121-DAA6-8B5D-EB9549269E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Gelijkbenige driehoek 273">
                    <a:extLst>
                      <a:ext uri="{FF2B5EF4-FFF2-40B4-BE49-F238E27FC236}">
                        <a16:creationId xmlns:a16="http://schemas.microsoft.com/office/drawing/2014/main" id="{FD0532B9-FF83-084B-EECA-71CF5A8363E0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ACF0E8F2-57B2-AC16-6C5C-F6D00745C4D4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304656AF-9C9B-9AA1-A8A6-7701BFD1CA2E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7040FCE8-DAEE-A48B-A492-B5B296ACF3BC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046AB8EF-003E-9DD0-9985-72E7AEF0BACC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97175540-3A17-9C7B-5329-6D3C65B4C397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936D2398-710B-357E-B875-5BF87E207A3C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BB38B1FD-5E33-FDBA-7876-D190D340831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97" name="Rechte verbindingslijn 96">
                <a:extLst>
                  <a:ext uri="{FF2B5EF4-FFF2-40B4-BE49-F238E27FC236}">
                    <a16:creationId xmlns:a16="http://schemas.microsoft.com/office/drawing/2014/main" id="{066C4524-6685-177D-4E26-464ED80BB51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98" name="Gelijkbenige driehoek 161">
                <a:extLst>
                  <a:ext uri="{FF2B5EF4-FFF2-40B4-BE49-F238E27FC236}">
                    <a16:creationId xmlns:a16="http://schemas.microsoft.com/office/drawing/2014/main" id="{A6636381-160E-2C43-A6AC-4818EDA6516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CCCABBFB-29EE-DD76-4897-452D67C765F2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BA88095B-DE47-3684-93E1-4A0C79A4F536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A45C0A63-61C8-70B4-CFC8-8B22898F694A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C224C82F-4D4F-065B-0412-D08CAB8DC536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8D7A0B58-D7E1-CD28-69D9-3D8B85555538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F9978E9-AE4A-C5EB-3A03-C7C6057C5B7F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BD7CEDA7-026C-610B-F604-A5FB74FA0CA2}"/>
                </a:ext>
              </a:extLst>
            </p:cNvPr>
            <p:cNvSpPr/>
            <p:nvPr userDrawn="1"/>
          </p:nvSpPr>
          <p:spPr>
            <a:xfrm>
              <a:off x="1237786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0" name="ICOON_info">
              <a:extLst>
                <a:ext uri="{FF2B5EF4-FFF2-40B4-BE49-F238E27FC236}">
                  <a16:creationId xmlns:a16="http://schemas.microsoft.com/office/drawing/2014/main" id="{804875A8-CAB0-B0D5-25B9-30FCBCFD5229}"/>
                </a:ext>
              </a:extLst>
            </p:cNvPr>
            <p:cNvGrpSpPr/>
            <p:nvPr userDrawn="1"/>
          </p:nvGrpSpPr>
          <p:grpSpPr>
            <a:xfrm>
              <a:off x="15787296" y="5092834"/>
              <a:ext cx="283685" cy="283685"/>
              <a:chOff x="-510741" y="5913713"/>
              <a:chExt cx="267555" cy="267555"/>
            </a:xfrm>
          </p:grpSpPr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487F452-6D25-6A32-82AE-B9FAC99576A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Graphic 163" descr="Informatie">
                <a:extLst>
                  <a:ext uri="{FF2B5EF4-FFF2-40B4-BE49-F238E27FC236}">
                    <a16:creationId xmlns:a16="http://schemas.microsoft.com/office/drawing/2014/main" id="{1A3914F6-CB70-C880-08C2-BFF800BC214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308637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71C20-08FD-1FCB-692E-DDA083C23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Plaats hier de 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3BE02F-4508-FFE8-F079-451BBA2E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763-BD6A-4754-A73E-935B3DFFBD12}" type="datetime1">
              <a:rPr lang="nl-NL" smtClean="0"/>
              <a:t>28-4-2026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59BF91-AC1D-E368-5A51-2AB2EB94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Trimbos-instituut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50282C-56C1-00E7-DB9F-BFCDB065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3019" y="6316710"/>
            <a:ext cx="342274" cy="365125"/>
          </a:xfrm>
        </p:spPr>
        <p:txBody>
          <a:bodyPr/>
          <a:lstStyle/>
          <a:p>
            <a:fld id="{2511F9A8-FB10-2941-AA88-E6350135DB2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F689BCE-CE60-B5F0-6FE7-DDCE73CE4CDA}"/>
              </a:ext>
            </a:extLst>
          </p:cNvPr>
          <p:cNvSpPr/>
          <p:nvPr userDrawn="1"/>
        </p:nvSpPr>
        <p:spPr>
          <a:xfrm>
            <a:off x="0" y="-425941"/>
            <a:ext cx="44499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0" cap="none" baseline="0" noProof="0" err="1">
                <a:solidFill>
                  <a:schemeClr val="tx1"/>
                </a:solidFill>
                <a:latin typeface="+mj-lt"/>
              </a:rPr>
              <a:t>Tekst</a:t>
            </a:r>
            <a:endParaRPr lang="en-GB" sz="1600" b="0" cap="none" baseline="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FAB663E-C0B9-9AD1-CC3B-2A89227E8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/>
          <a:p>
            <a:pPr lvl="0"/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#1</a:t>
            </a:r>
          </a:p>
          <a:p>
            <a:pPr lvl="2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#2</a:t>
            </a:r>
          </a:p>
          <a:p>
            <a:pPr lvl="3"/>
            <a:r>
              <a:rPr lang="nl-NL"/>
              <a:t>Leestekst</a:t>
            </a:r>
          </a:p>
          <a:p>
            <a:pPr lvl="4"/>
            <a:r>
              <a:rPr lang="nl-NL"/>
              <a:t>Subtitel</a:t>
            </a:r>
          </a:p>
          <a:p>
            <a:pPr lvl="5"/>
            <a:r>
              <a:rPr lang="nl-NL"/>
              <a:t>Alt. Subtitel</a:t>
            </a:r>
          </a:p>
          <a:p>
            <a:pPr lvl="6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Alfabetische </a:t>
            </a:r>
            <a:r>
              <a:rPr lang="nl-NL" err="1"/>
              <a:t>bullet</a:t>
            </a:r>
            <a:endParaRPr lang="nl-NL"/>
          </a:p>
          <a:p>
            <a:pPr lvl="8"/>
            <a:r>
              <a:rPr lang="nl-NL"/>
              <a:t>Bron</a:t>
            </a:r>
          </a:p>
        </p:txBody>
      </p:sp>
    </p:spTree>
    <p:extLst>
      <p:ext uri="{BB962C8B-B14F-4D97-AF65-F5344CB8AC3E}">
        <p14:creationId xmlns:p14="http://schemas.microsoft.com/office/powerpoint/2010/main" val="37822594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89DFE50-E464-E43E-406D-539AC1E1C645}"/>
              </a:ext>
            </a:extLst>
          </p:cNvPr>
          <p:cNvSpPr>
            <a:spLocks/>
          </p:cNvSpPr>
          <p:nvPr userDrawn="1"/>
        </p:nvSpPr>
        <p:spPr>
          <a:xfrm>
            <a:off x="704729" y="1904514"/>
            <a:ext cx="5183541" cy="4245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38D7D4-8982-C672-39DD-88991B30835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5326 w 12192000"/>
              <a:gd name="connsiteY0" fmla="*/ 1902492 h 6858000"/>
              <a:gd name="connsiteX1" fmla="*/ 695326 w 12192000"/>
              <a:gd name="connsiteY1" fmla="*/ 6129129 h 6858000"/>
              <a:gd name="connsiteX2" fmla="*/ 5874144 w 12192000"/>
              <a:gd name="connsiteY2" fmla="*/ 6129129 h 6858000"/>
              <a:gd name="connsiteX3" fmla="*/ 5874144 w 12192000"/>
              <a:gd name="connsiteY3" fmla="*/ 190249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95326" y="1902492"/>
                </a:moveTo>
                <a:lnTo>
                  <a:pt x="695326" y="6129129"/>
                </a:lnTo>
                <a:lnTo>
                  <a:pt x="5874144" y="6129129"/>
                </a:lnTo>
                <a:lnTo>
                  <a:pt x="5874144" y="190249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email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pt-BR" dirty="0"/>
              <a:t>  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C7786677-D892-AA4F-86A0-81EB3BC0F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4247" y="2444163"/>
            <a:ext cx="4383238" cy="1073257"/>
          </a:xfrm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38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titel toe te voegen.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3D5BC21-E358-2648-A625-203E57BA79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3627" y="3643153"/>
            <a:ext cx="606057" cy="36000"/>
          </a:xfrm>
          <a:solidFill>
            <a:schemeClr val="accent2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2400" b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4AD46-7D90-4678-9F3A-645FDFC495BA}"/>
              </a:ext>
            </a:extLst>
          </p:cNvPr>
          <p:cNvSpPr txBox="1"/>
          <p:nvPr userDrawn="1"/>
        </p:nvSpPr>
        <p:spPr>
          <a:xfrm>
            <a:off x="6258077" y="3032822"/>
            <a:ext cx="320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noProof="0" dirty="0"/>
              <a:t>Klik op het pictogram om een liggend beeld toe te voegen.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E9E5197-AB00-FA9A-5D22-A51D2DA8CA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5913" y="299874"/>
            <a:ext cx="1244912" cy="4966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342"/>
            </a:stretch>
          </a:blipFill>
        </p:spPr>
        <p:txBody>
          <a:bodyPr/>
          <a:lstStyle/>
          <a:p>
            <a:pPr lvl="0"/>
            <a:r>
              <a:rPr lang="nl-NL" noProof="0"/>
              <a:t> 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F1889FE-0CE8-F6F5-97CE-3F4FBCAC7E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4740" y="3804886"/>
            <a:ext cx="4362746" cy="1985707"/>
          </a:xfrm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2000" b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z="1800" smtClean="0">
                <a:solidFill>
                  <a:schemeClr val="bg1"/>
                </a:solidFill>
              </a:defRPr>
            </a:lvl2pPr>
            <a:lvl3pPr>
              <a:defRPr lang="en-US" sz="1600" smtClean="0">
                <a:solidFill>
                  <a:schemeClr val="bg1"/>
                </a:solidFill>
              </a:defRPr>
            </a:lvl3pPr>
            <a:lvl4pPr>
              <a:defRPr lang="en-US" sz="1400" smtClean="0">
                <a:solidFill>
                  <a:schemeClr val="bg1"/>
                </a:solidFill>
              </a:defRPr>
            </a:lvl4pPr>
            <a:lvl5pPr>
              <a:defRPr lang="en-US" sz="1200">
                <a:solidFill>
                  <a:schemeClr val="bg1"/>
                </a:solidFill>
              </a:defRPr>
            </a:lvl5pPr>
            <a:lvl6pPr>
              <a:defRPr sz="1100">
                <a:solidFill>
                  <a:schemeClr val="bg1"/>
                </a:solidFill>
              </a:defRPr>
            </a:lvl6pPr>
            <a:lvl7pPr>
              <a:defRPr sz="1050">
                <a:solidFill>
                  <a:schemeClr val="bg1"/>
                </a:solidFill>
              </a:defRPr>
            </a:lvl7pPr>
            <a:lvl8pPr>
              <a:defRPr sz="1000">
                <a:solidFill>
                  <a:schemeClr val="bg1"/>
                </a:solidFill>
              </a:defRPr>
            </a:lvl8pPr>
            <a:lvl9pPr>
              <a:defRPr sz="1000">
                <a:solidFill>
                  <a:schemeClr val="bg1"/>
                </a:solidFill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ondertitel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227082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D6116E-B5A7-20C8-5A61-B02B7C7E7EB0}"/>
              </a:ext>
            </a:extLst>
          </p:cNvPr>
          <p:cNvSpPr>
            <a:spLocks/>
          </p:cNvSpPr>
          <p:nvPr userDrawn="1"/>
        </p:nvSpPr>
        <p:spPr>
          <a:xfrm>
            <a:off x="704729" y="1268190"/>
            <a:ext cx="5878951" cy="4624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2BFEF8-4959-D10F-8771-390EDBCED41E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248895" y="0"/>
            <a:ext cx="6943106" cy="6858000"/>
          </a:xfrm>
          <a:custGeom>
            <a:avLst/>
            <a:gdLst>
              <a:gd name="connsiteX0" fmla="*/ 0 w 6943106"/>
              <a:gd name="connsiteY0" fmla="*/ 0 h 6858000"/>
              <a:gd name="connsiteX1" fmla="*/ 6943106 w 6943106"/>
              <a:gd name="connsiteY1" fmla="*/ 0 h 6858000"/>
              <a:gd name="connsiteX2" fmla="*/ 6943106 w 6943106"/>
              <a:gd name="connsiteY2" fmla="*/ 6858000 h 6858000"/>
              <a:gd name="connsiteX3" fmla="*/ 0 w 6943106"/>
              <a:gd name="connsiteY3" fmla="*/ 6858000 h 6858000"/>
              <a:gd name="connsiteX4" fmla="*/ 0 w 6943106"/>
              <a:gd name="connsiteY4" fmla="*/ 5892691 h 6858000"/>
              <a:gd name="connsiteX5" fmla="*/ 1334785 w 6943106"/>
              <a:gd name="connsiteY5" fmla="*/ 5892691 h 6858000"/>
              <a:gd name="connsiteX6" fmla="*/ 1334785 w 6943106"/>
              <a:gd name="connsiteY6" fmla="*/ 1268189 h 6858000"/>
              <a:gd name="connsiteX7" fmla="*/ 0 w 6943106"/>
              <a:gd name="connsiteY7" fmla="*/ 12681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43106" h="6858000">
                <a:moveTo>
                  <a:pt x="0" y="0"/>
                </a:moveTo>
                <a:lnTo>
                  <a:pt x="6943106" y="0"/>
                </a:lnTo>
                <a:lnTo>
                  <a:pt x="6943106" y="6858000"/>
                </a:lnTo>
                <a:lnTo>
                  <a:pt x="0" y="6858000"/>
                </a:lnTo>
                <a:lnTo>
                  <a:pt x="0" y="5892691"/>
                </a:lnTo>
                <a:lnTo>
                  <a:pt x="1334785" y="5892691"/>
                </a:lnTo>
                <a:lnTo>
                  <a:pt x="1334785" y="1268189"/>
                </a:lnTo>
                <a:lnTo>
                  <a:pt x="0" y="1268189"/>
                </a:lnTo>
                <a:close/>
              </a:path>
            </a:pathLst>
          </a:custGeom>
          <a:blipFill dpi="0" rotWithShape="1">
            <a:blip r:embed="rId2" cstate="email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pt-BR" dirty="0"/>
              <a:t>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C77B-27C0-AC4C-9F22-ED22492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46" y="6356350"/>
            <a:ext cx="463343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C68C74B7-C5F9-F943-B046-0F90FEE4FB58}" type="slidenum">
              <a:rPr lang="nl-NL" noProof="0" smtClean="0"/>
              <a:pPr algn="l"/>
              <a:t>‹nr.›</a:t>
            </a:fld>
            <a:endParaRPr lang="nl-NL" noProof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0E33A0-947D-6F42-ACE5-9CAC418E1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4247" y="1752953"/>
            <a:ext cx="4794014" cy="1073257"/>
          </a:xfrm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38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titel toe te voegen.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91993A0-D9A3-EF49-B318-13FB2BC49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4119" y="2951970"/>
            <a:ext cx="720000" cy="36000"/>
          </a:xfrm>
          <a:solidFill>
            <a:schemeClr val="accent2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2400" b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64A532-40AC-4973-A72E-1B52E834D396}"/>
              </a:ext>
            </a:extLst>
          </p:cNvPr>
          <p:cNvSpPr txBox="1"/>
          <p:nvPr userDrawn="1"/>
        </p:nvSpPr>
        <p:spPr>
          <a:xfrm>
            <a:off x="8960669" y="3105834"/>
            <a:ext cx="2794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noProof="0" dirty="0"/>
              <a:t>Klik op het pictogram om een staand beeld toe te voegen.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135448-DEA8-78D6-37C3-CE60EC0B3C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t="8482" b="1"/>
          <a:stretch/>
        </p:blipFill>
        <p:spPr>
          <a:xfrm>
            <a:off x="342965" y="299666"/>
            <a:ext cx="1244912" cy="49690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0D9C117-6974-7A0B-3230-743AD8E4F4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1726" y="3317101"/>
            <a:ext cx="4685601" cy="2113802"/>
          </a:xfrm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1600" b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z="1600" smtClean="0">
                <a:solidFill>
                  <a:schemeClr val="bg1"/>
                </a:solidFill>
              </a:defRPr>
            </a:lvl2pPr>
            <a:lvl3pPr>
              <a:defRPr lang="en-US" sz="1600" smtClean="0">
                <a:solidFill>
                  <a:schemeClr val="bg1"/>
                </a:solidFill>
              </a:defRPr>
            </a:lvl3pPr>
            <a:lvl4pPr>
              <a:defRPr lang="en-US" sz="1400" smtClean="0">
                <a:solidFill>
                  <a:schemeClr val="bg1"/>
                </a:solidFill>
              </a:defRPr>
            </a:lvl4pPr>
            <a:lvl5pPr>
              <a:defRPr lang="en-US" sz="1200">
                <a:solidFill>
                  <a:schemeClr val="bg1"/>
                </a:solidFill>
              </a:defRPr>
            </a:lvl5pPr>
            <a:lvl6pPr>
              <a:defRPr sz="1100">
                <a:solidFill>
                  <a:schemeClr val="bg1"/>
                </a:solidFill>
              </a:defRPr>
            </a:lvl6pPr>
            <a:lvl7pPr>
              <a:defRPr sz="1050">
                <a:solidFill>
                  <a:schemeClr val="bg1"/>
                </a:solidFill>
              </a:defRPr>
            </a:lvl7pPr>
            <a:lvl8pPr>
              <a:defRPr sz="1000">
                <a:solidFill>
                  <a:schemeClr val="bg1"/>
                </a:solidFill>
              </a:defRPr>
            </a:lvl8pPr>
            <a:lvl9pPr>
              <a:defRPr sz="1000">
                <a:solidFill>
                  <a:schemeClr val="bg1"/>
                </a:solidFill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ondertitel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247109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met 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9761290-108A-79F6-304F-B4D2351B3B54}"/>
              </a:ext>
            </a:extLst>
          </p:cNvPr>
          <p:cNvSpPr>
            <a:spLocks/>
          </p:cNvSpPr>
          <p:nvPr userDrawn="1"/>
        </p:nvSpPr>
        <p:spPr>
          <a:xfrm>
            <a:off x="704729" y="1268190"/>
            <a:ext cx="5878951" cy="4624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D4DDD5-A3D1-3B05-8619-D2473DEA16B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248895" y="0"/>
            <a:ext cx="6943106" cy="6858000"/>
          </a:xfrm>
          <a:custGeom>
            <a:avLst/>
            <a:gdLst>
              <a:gd name="connsiteX0" fmla="*/ 0 w 6943106"/>
              <a:gd name="connsiteY0" fmla="*/ 0 h 6858000"/>
              <a:gd name="connsiteX1" fmla="*/ 6943106 w 6943106"/>
              <a:gd name="connsiteY1" fmla="*/ 0 h 6858000"/>
              <a:gd name="connsiteX2" fmla="*/ 6943106 w 6943106"/>
              <a:gd name="connsiteY2" fmla="*/ 6858000 h 6858000"/>
              <a:gd name="connsiteX3" fmla="*/ 0 w 6943106"/>
              <a:gd name="connsiteY3" fmla="*/ 6858000 h 6858000"/>
              <a:gd name="connsiteX4" fmla="*/ 0 w 6943106"/>
              <a:gd name="connsiteY4" fmla="*/ 5892691 h 6858000"/>
              <a:gd name="connsiteX5" fmla="*/ 1334785 w 6943106"/>
              <a:gd name="connsiteY5" fmla="*/ 5892691 h 6858000"/>
              <a:gd name="connsiteX6" fmla="*/ 1334785 w 6943106"/>
              <a:gd name="connsiteY6" fmla="*/ 1268189 h 6858000"/>
              <a:gd name="connsiteX7" fmla="*/ 0 w 6943106"/>
              <a:gd name="connsiteY7" fmla="*/ 12681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43106" h="6858000">
                <a:moveTo>
                  <a:pt x="0" y="0"/>
                </a:moveTo>
                <a:lnTo>
                  <a:pt x="6943106" y="0"/>
                </a:lnTo>
                <a:lnTo>
                  <a:pt x="6943106" y="6858000"/>
                </a:lnTo>
                <a:lnTo>
                  <a:pt x="0" y="6858000"/>
                </a:lnTo>
                <a:lnTo>
                  <a:pt x="0" y="5892691"/>
                </a:lnTo>
                <a:lnTo>
                  <a:pt x="1334785" y="5892691"/>
                </a:lnTo>
                <a:lnTo>
                  <a:pt x="1334785" y="1268189"/>
                </a:lnTo>
                <a:lnTo>
                  <a:pt x="0" y="1268189"/>
                </a:lnTo>
                <a:close/>
              </a:path>
            </a:pathLst>
          </a:custGeom>
          <a:blipFill dpi="0" rotWithShape="1">
            <a:blip r:embed="rId2" cstate="email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pt-BR" dirty="0"/>
              <a:t>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C77B-27C0-AC4C-9F22-ED22492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46" y="6356350"/>
            <a:ext cx="503099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C68C74B7-C5F9-F943-B046-0F90FEE4FB58}" type="slidenum">
              <a:rPr lang="nl-NL" noProof="0" smtClean="0"/>
              <a:pPr algn="l"/>
              <a:t>‹nr.›</a:t>
            </a:fld>
            <a:endParaRPr lang="nl-NL" noProof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79213-DE3F-4337-A9D0-125065FC8AE9}"/>
              </a:ext>
            </a:extLst>
          </p:cNvPr>
          <p:cNvSpPr txBox="1"/>
          <p:nvPr userDrawn="1"/>
        </p:nvSpPr>
        <p:spPr>
          <a:xfrm>
            <a:off x="8960669" y="3105834"/>
            <a:ext cx="2794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noProof="0" dirty="0"/>
              <a:t>Klik op het pictogram om een staand beeld toe te voegen.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79243D-9148-6C8A-2F36-60F4B3A91A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48894" y="0"/>
            <a:ext cx="2406650" cy="6858000"/>
          </a:xfrm>
          <a:custGeom>
            <a:avLst/>
            <a:gdLst>
              <a:gd name="connsiteX0" fmla="*/ 0 w 2406650"/>
              <a:gd name="connsiteY0" fmla="*/ 0 h 6858000"/>
              <a:gd name="connsiteX1" fmla="*/ 2406650 w 2406650"/>
              <a:gd name="connsiteY1" fmla="*/ 0 h 6858000"/>
              <a:gd name="connsiteX2" fmla="*/ 2406650 w 2406650"/>
              <a:gd name="connsiteY2" fmla="*/ 6858000 h 6858000"/>
              <a:gd name="connsiteX3" fmla="*/ 0 w 2406650"/>
              <a:gd name="connsiteY3" fmla="*/ 6858000 h 6858000"/>
              <a:gd name="connsiteX4" fmla="*/ 0 w 2406650"/>
              <a:gd name="connsiteY4" fmla="*/ 5892691 h 6858000"/>
              <a:gd name="connsiteX5" fmla="*/ 1334785 w 2406650"/>
              <a:gd name="connsiteY5" fmla="*/ 5892691 h 6858000"/>
              <a:gd name="connsiteX6" fmla="*/ 1334785 w 2406650"/>
              <a:gd name="connsiteY6" fmla="*/ 1268190 h 6858000"/>
              <a:gd name="connsiteX7" fmla="*/ 0 w 2406650"/>
              <a:gd name="connsiteY7" fmla="*/ 1268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6650" h="6858000">
                <a:moveTo>
                  <a:pt x="0" y="0"/>
                </a:moveTo>
                <a:lnTo>
                  <a:pt x="2406650" y="0"/>
                </a:lnTo>
                <a:lnTo>
                  <a:pt x="2406650" y="6858000"/>
                </a:lnTo>
                <a:lnTo>
                  <a:pt x="0" y="6858000"/>
                </a:lnTo>
                <a:lnTo>
                  <a:pt x="0" y="5892691"/>
                </a:lnTo>
                <a:lnTo>
                  <a:pt x="1334785" y="5892691"/>
                </a:lnTo>
                <a:lnTo>
                  <a:pt x="1334785" y="1268190"/>
                </a:lnTo>
                <a:lnTo>
                  <a:pt x="0" y="126819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77000">
                <a:schemeClr val="bg1"/>
              </a:gs>
            </a:gsLst>
            <a:lin ang="10800000" scaled="0"/>
          </a:gradFill>
        </p:spPr>
        <p:txBody>
          <a:bodyPr wrap="square">
            <a:noAutofit/>
          </a:bodyPr>
          <a:lstStyle/>
          <a:p>
            <a:pPr lvl="0"/>
            <a:r>
              <a:rPr lang="en-NL"/>
              <a:t> 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0E33A0-947D-6F42-ACE5-9CAC418E1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4247" y="1752953"/>
            <a:ext cx="4794014" cy="1073257"/>
          </a:xfrm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38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titel toe te voegen.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91993A0-D9A3-EF49-B318-13FB2BC49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4119" y="2951970"/>
            <a:ext cx="720000" cy="36000"/>
          </a:xfrm>
          <a:solidFill>
            <a:schemeClr val="accent2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2400" b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C1307D-F1A3-88CA-39E0-AEEE84C01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t="8482" b="1"/>
          <a:stretch/>
        </p:blipFill>
        <p:spPr>
          <a:xfrm>
            <a:off x="342965" y="299666"/>
            <a:ext cx="1244912" cy="49690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CE5765-FC42-88B5-B3B0-58E730748C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1726" y="3317101"/>
            <a:ext cx="4685601" cy="2113802"/>
          </a:xfrm>
        </p:spPr>
        <p:txBody>
          <a:bodyPr vert="horz" wrap="square" lIns="91440" tIns="45720" rIns="91440" bIns="45720" rtlCol="0" anchor="t" anchorCtr="0">
            <a:noAutofit/>
          </a:bodyPr>
          <a:lstStyle>
            <a:lvl1pPr marL="11113" indent="-11113">
              <a:tabLst/>
              <a:defRPr lang="en-US" sz="1600" b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z="1600" smtClean="0">
                <a:solidFill>
                  <a:schemeClr val="bg1"/>
                </a:solidFill>
              </a:defRPr>
            </a:lvl2pPr>
            <a:lvl3pPr>
              <a:defRPr lang="en-US" sz="1600" smtClean="0">
                <a:solidFill>
                  <a:schemeClr val="bg1"/>
                </a:solidFill>
              </a:defRPr>
            </a:lvl3pPr>
            <a:lvl4pPr>
              <a:defRPr lang="en-US" sz="1400" smtClean="0">
                <a:solidFill>
                  <a:schemeClr val="bg1"/>
                </a:solidFill>
              </a:defRPr>
            </a:lvl4pPr>
            <a:lvl5pPr>
              <a:defRPr lang="en-US" sz="1200">
                <a:solidFill>
                  <a:schemeClr val="bg1"/>
                </a:solidFill>
              </a:defRPr>
            </a:lvl5pPr>
            <a:lvl6pPr>
              <a:defRPr sz="1100">
                <a:solidFill>
                  <a:schemeClr val="bg1"/>
                </a:solidFill>
              </a:defRPr>
            </a:lvl6pPr>
            <a:lvl7pPr>
              <a:defRPr sz="1050">
                <a:solidFill>
                  <a:schemeClr val="bg1"/>
                </a:solidFill>
              </a:defRPr>
            </a:lvl7pPr>
            <a:lvl8pPr>
              <a:defRPr sz="1000">
                <a:solidFill>
                  <a:schemeClr val="bg1"/>
                </a:solidFill>
              </a:defRPr>
            </a:lvl8pPr>
            <a:lvl9pPr>
              <a:defRPr sz="1000">
                <a:solidFill>
                  <a:schemeClr val="bg1"/>
                </a:solidFill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ondertitel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29250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afbeelding"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C77B-27C0-AC4C-9F22-ED22492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46" y="6356350"/>
            <a:ext cx="486061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C68C74B7-C5F9-F943-B046-0F90FEE4FB58}" type="slidenum">
              <a:rPr lang="nl-NL" noProof="0" smtClean="0"/>
              <a:pPr algn="l"/>
              <a:t>‹nr.›</a:t>
            </a:fld>
            <a:endParaRPr lang="nl-NL" noProof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0E33A0-947D-6F42-ACE5-9CAC418E1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438" y="1220203"/>
            <a:ext cx="5597525" cy="939800"/>
          </a:xfrm>
        </p:spPr>
        <p:txBody>
          <a:bodyPr vert="horz" wrap="square" lIns="91440" tIns="45720" rIns="91440" bIns="45720" rtlCol="0" anchor="b" anchorCtr="0">
            <a:noAutofit/>
          </a:bodyPr>
          <a:lstStyle>
            <a:lvl1pPr>
              <a:defRPr lang="en-US" b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titel toe te voegen.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CCEB37-C08E-C042-8C21-4E5E6FE19DE5}"/>
              </a:ext>
            </a:extLst>
          </p:cNvPr>
          <p:cNvCxnSpPr>
            <a:cxnSpLocks/>
          </p:cNvCxnSpPr>
          <p:nvPr userDrawn="1"/>
        </p:nvCxnSpPr>
        <p:spPr>
          <a:xfrm>
            <a:off x="803049" y="2245549"/>
            <a:ext cx="6901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D562BE5-EAD0-40D6-BB64-50D5176EE7C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710363" y="0"/>
            <a:ext cx="5481637" cy="6858000"/>
          </a:xfrm>
          <a:blipFill dpi="0" rotWithShape="1">
            <a:blip r:embed="rId2" cstate="email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 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9AB899-3543-4D57-B1A0-F4342E219C73}"/>
              </a:ext>
            </a:extLst>
          </p:cNvPr>
          <p:cNvSpPr txBox="1"/>
          <p:nvPr userDrawn="1"/>
        </p:nvSpPr>
        <p:spPr>
          <a:xfrm>
            <a:off x="9706090" y="3041353"/>
            <a:ext cx="2081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noProof="0" dirty="0"/>
              <a:t>Klik op het pictogram om een staand beeld toe te voegen.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39C784-FCC9-B730-E0F0-C514DE82C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t="8482" b="1"/>
          <a:stretch/>
        </p:blipFill>
        <p:spPr>
          <a:xfrm>
            <a:off x="342965" y="299666"/>
            <a:ext cx="1244912" cy="49690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A208296-9A50-40E2-3544-923A5ACC8E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438" y="2579688"/>
            <a:ext cx="5130140" cy="3508375"/>
          </a:xfrm>
        </p:spPr>
        <p:txBody>
          <a:bodyPr numCol="1">
            <a:normAutofit/>
          </a:bodyPr>
          <a:lstStyle>
            <a:lvl1pPr marL="271463" indent="-2603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5pPr>
            <a:lvl6pPr>
              <a:buClr>
                <a:schemeClr val="accent2"/>
              </a:buClr>
              <a:defRPr sz="1000"/>
            </a:lvl6pPr>
            <a:lvl7pPr>
              <a:buClr>
                <a:schemeClr val="accent2"/>
              </a:buClr>
              <a:defRPr sz="900"/>
            </a:lvl7pPr>
            <a:lvl8pPr>
              <a:buClr>
                <a:schemeClr val="accent2"/>
              </a:buClr>
              <a:defRPr sz="800"/>
            </a:lvl8pPr>
            <a:lvl9pPr>
              <a:buClr>
                <a:schemeClr val="accent2"/>
              </a:buClr>
              <a:defRPr sz="800"/>
            </a:lvl9pPr>
          </a:lstStyle>
          <a:p>
            <a:pPr lvl="0"/>
            <a:r>
              <a:rPr lang="nl-NL" noProof="0" dirty="0"/>
              <a:t>Klik om </a:t>
            </a:r>
            <a:r>
              <a:rPr lang="nl-NL" noProof="0" dirty="0" err="1"/>
              <a:t>bullets</a:t>
            </a:r>
            <a:r>
              <a:rPr lang="nl-NL" noProof="0" dirty="0"/>
              <a:t>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387898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afbeelding met verloop"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AF29516-E2DE-453B-A527-311BC525372E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710363" y="0"/>
            <a:ext cx="5481637" cy="6858000"/>
          </a:xfrm>
          <a:blipFill dpi="0" rotWithShape="1">
            <a:blip r:embed="rId2" cstate="email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C77B-27C0-AC4C-9F22-ED22492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46" y="6356350"/>
            <a:ext cx="486061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C68C74B7-C5F9-F943-B046-0F90FEE4FB58}" type="slidenum">
              <a:rPr lang="nl-NL" noProof="0" smtClean="0"/>
              <a:pPr algn="l"/>
              <a:t>‹nr.›</a:t>
            </a:fld>
            <a:endParaRPr lang="nl-NL" noProof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0E33A0-947D-6F42-ACE5-9CAC418E1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438" y="1220203"/>
            <a:ext cx="5597525" cy="939800"/>
          </a:xfrm>
        </p:spPr>
        <p:txBody>
          <a:bodyPr vert="horz" wrap="square" lIns="91440" tIns="45720" rIns="91440" bIns="45720" rtlCol="0" anchor="b" anchorCtr="0">
            <a:noAutofit/>
          </a:bodyPr>
          <a:lstStyle>
            <a:lvl1pPr>
              <a:defRPr lang="en-US" b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titel toe te voegen.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CCEB37-C08E-C042-8C21-4E5E6FE19DE5}"/>
              </a:ext>
            </a:extLst>
          </p:cNvPr>
          <p:cNvCxnSpPr>
            <a:cxnSpLocks/>
          </p:cNvCxnSpPr>
          <p:nvPr userDrawn="1"/>
        </p:nvCxnSpPr>
        <p:spPr>
          <a:xfrm>
            <a:off x="803049" y="2245549"/>
            <a:ext cx="6901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F4921-71BB-F544-B85B-F8EB891B03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6075" y="0"/>
            <a:ext cx="2406650" cy="6858000"/>
          </a:xfrm>
          <a:gradFill>
            <a:gsLst>
              <a:gs pos="0">
                <a:schemeClr val="bg1">
                  <a:alpha val="0"/>
                </a:schemeClr>
              </a:gs>
              <a:gs pos="77000">
                <a:schemeClr val="bg1"/>
              </a:gs>
            </a:gsLst>
            <a:lin ang="10800000" scaled="0"/>
          </a:gradFill>
        </p:spPr>
        <p:txBody>
          <a:bodyPr/>
          <a:lstStyle/>
          <a:p>
            <a:pPr lvl="0"/>
            <a:r>
              <a:rPr lang="en-NL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483B8-0322-4DDD-9A32-EE4A7FD42F1B}"/>
              </a:ext>
            </a:extLst>
          </p:cNvPr>
          <p:cNvSpPr txBox="1"/>
          <p:nvPr userDrawn="1"/>
        </p:nvSpPr>
        <p:spPr>
          <a:xfrm>
            <a:off x="9706090" y="3041353"/>
            <a:ext cx="2081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noProof="0" dirty="0"/>
              <a:t>Klik op het pictogram om een staand beeld toe te voegen.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B33A3A-7EA1-0160-BCDF-AE7F35F1C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t="8482" b="1"/>
          <a:stretch/>
        </p:blipFill>
        <p:spPr>
          <a:xfrm>
            <a:off x="342965" y="299666"/>
            <a:ext cx="1244912" cy="49690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646E637-BB3F-1DB2-D64E-95CB95C13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438" y="2579688"/>
            <a:ext cx="5130140" cy="3508375"/>
          </a:xfrm>
        </p:spPr>
        <p:txBody>
          <a:bodyPr numCol="1">
            <a:normAutofit/>
          </a:bodyPr>
          <a:lstStyle>
            <a:lvl1pPr marL="271463" indent="-2603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5pPr>
            <a:lvl6pPr>
              <a:buClr>
                <a:schemeClr val="accent2"/>
              </a:buClr>
              <a:defRPr sz="1000"/>
            </a:lvl6pPr>
            <a:lvl7pPr>
              <a:buClr>
                <a:schemeClr val="accent2"/>
              </a:buClr>
              <a:defRPr sz="900"/>
            </a:lvl7pPr>
            <a:lvl8pPr>
              <a:buClr>
                <a:schemeClr val="accent2"/>
              </a:buClr>
              <a:defRPr sz="800"/>
            </a:lvl8pPr>
            <a:lvl9pPr>
              <a:buClr>
                <a:schemeClr val="accent2"/>
              </a:buClr>
              <a:defRPr sz="800"/>
            </a:lvl9pPr>
          </a:lstStyle>
          <a:p>
            <a:pPr lvl="0"/>
            <a:r>
              <a:rPr lang="nl-NL" noProof="0" dirty="0"/>
              <a:t>Klik om </a:t>
            </a:r>
            <a:r>
              <a:rPr lang="nl-NL" noProof="0" dirty="0" err="1"/>
              <a:t>bullets</a:t>
            </a:r>
            <a:r>
              <a:rPr lang="nl-NL" noProof="0" dirty="0"/>
              <a:t>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410059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C77B-27C0-AC4C-9F22-ED22492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46" y="6356350"/>
            <a:ext cx="469022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C68C74B7-C5F9-F943-B046-0F90FEE4FB58}" type="slidenum">
              <a:rPr lang="nl-NL" noProof="0" smtClean="0"/>
              <a:pPr algn="l"/>
              <a:t>‹nr.›</a:t>
            </a:fld>
            <a:endParaRPr lang="nl-NL" noProof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0E33A0-947D-6F42-ACE5-9CAC418E1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438" y="1220203"/>
            <a:ext cx="10790237" cy="939800"/>
          </a:xfrm>
        </p:spPr>
        <p:txBody>
          <a:bodyPr vert="horz" wrap="square" lIns="91440" tIns="45720" rIns="91440" bIns="45720" rtlCol="0" anchor="b" anchorCtr="0">
            <a:noAutofit/>
          </a:bodyPr>
          <a:lstStyle>
            <a:lvl1pPr>
              <a:defRPr lang="en-US" b="1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titel toe te voegen.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CCEB37-C08E-C042-8C21-4E5E6FE19DE5}"/>
              </a:ext>
            </a:extLst>
          </p:cNvPr>
          <p:cNvCxnSpPr>
            <a:cxnSpLocks/>
          </p:cNvCxnSpPr>
          <p:nvPr userDrawn="1"/>
        </p:nvCxnSpPr>
        <p:spPr>
          <a:xfrm>
            <a:off x="803049" y="2245549"/>
            <a:ext cx="6901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D1931A8-11D9-9B5A-93F1-5241B1D88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t="8482" b="1"/>
          <a:stretch/>
        </p:blipFill>
        <p:spPr>
          <a:xfrm>
            <a:off x="342965" y="299666"/>
            <a:ext cx="1244912" cy="496902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6E14D39-27EE-E38F-95F1-17CBCA2E24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438" y="2579688"/>
            <a:ext cx="10765126" cy="3508375"/>
          </a:xfrm>
        </p:spPr>
        <p:txBody>
          <a:bodyPr numCol="1" spcCol="72000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050"/>
            </a:lvl5pPr>
            <a:lvl6pPr marL="2286000" indent="0">
              <a:buNone/>
              <a:defRPr sz="1000"/>
            </a:lvl6pPr>
            <a:lvl7pPr marL="2743200" indent="0">
              <a:buNone/>
              <a:defRPr sz="900"/>
            </a:lvl7pPr>
            <a:lvl8pPr marL="3200400" indent="0">
              <a:buNone/>
              <a:defRPr sz="800"/>
            </a:lvl8pPr>
            <a:lvl9pPr>
              <a:defRPr sz="800"/>
            </a:lvl9pPr>
          </a:lstStyle>
          <a:p>
            <a:pPr lvl="0"/>
            <a:r>
              <a:rPr lang="nl-NL" noProof="0" dirty="0"/>
              <a:t>Klik om tekst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304498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C77B-27C0-AC4C-9F22-ED22492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46" y="6356350"/>
            <a:ext cx="463343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C68C74B7-C5F9-F943-B046-0F90FEE4FB58}" type="slidenum">
              <a:rPr lang="nl-NL" noProof="0" smtClean="0"/>
              <a:pPr algn="l"/>
              <a:t>‹nr.›</a:t>
            </a:fld>
            <a:endParaRPr lang="nl-NL" noProof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0E33A0-947D-6F42-ACE5-9CAC418E1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438" y="1220203"/>
            <a:ext cx="10787040" cy="939800"/>
          </a:xfrm>
        </p:spPr>
        <p:txBody>
          <a:bodyPr vert="horz" wrap="square" lIns="91440" tIns="45720" rIns="91440" bIns="45720" rtlCol="0" anchor="b" anchorCtr="0">
            <a:noAutofit/>
          </a:bodyPr>
          <a:lstStyle>
            <a:lvl1pPr>
              <a:defRPr lang="en-US" b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titel toe te voegen.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CCEB37-C08E-C042-8C21-4E5E6FE19DE5}"/>
              </a:ext>
            </a:extLst>
          </p:cNvPr>
          <p:cNvCxnSpPr>
            <a:cxnSpLocks/>
          </p:cNvCxnSpPr>
          <p:nvPr userDrawn="1"/>
        </p:nvCxnSpPr>
        <p:spPr>
          <a:xfrm>
            <a:off x="803049" y="2245549"/>
            <a:ext cx="6901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1F552AC-EECA-BE8A-A6D8-A4B27D4E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t="8482" b="1"/>
          <a:stretch/>
        </p:blipFill>
        <p:spPr>
          <a:xfrm>
            <a:off x="342965" y="299666"/>
            <a:ext cx="1244912" cy="496902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FFFB2020-F8FC-FED5-88C8-D55F452EDD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438" y="2579688"/>
            <a:ext cx="5130140" cy="3508375"/>
          </a:xfrm>
        </p:spPr>
        <p:txBody>
          <a:bodyPr numCol="1">
            <a:normAutofit/>
          </a:bodyPr>
          <a:lstStyle>
            <a:lvl1pPr marL="271463" indent="-2603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5pPr>
            <a:lvl6pPr>
              <a:buClr>
                <a:schemeClr val="accent2"/>
              </a:buClr>
              <a:defRPr sz="1000"/>
            </a:lvl6pPr>
            <a:lvl7pPr>
              <a:buClr>
                <a:schemeClr val="accent2"/>
              </a:buClr>
              <a:defRPr sz="900"/>
            </a:lvl7pPr>
            <a:lvl8pPr>
              <a:buClr>
                <a:schemeClr val="accent2"/>
              </a:buClr>
              <a:defRPr sz="800"/>
            </a:lvl8pPr>
            <a:lvl9pPr>
              <a:buClr>
                <a:schemeClr val="accent2"/>
              </a:buClr>
              <a:defRPr sz="800"/>
            </a:lvl9pPr>
          </a:lstStyle>
          <a:p>
            <a:pPr lvl="0"/>
            <a:r>
              <a:rPr lang="nl-NL" noProof="0" dirty="0"/>
              <a:t>Klik om </a:t>
            </a:r>
            <a:r>
              <a:rPr lang="nl-NL" noProof="0" dirty="0" err="1"/>
              <a:t>bullets</a:t>
            </a:r>
            <a:r>
              <a:rPr lang="nl-NL" noProof="0" dirty="0"/>
              <a:t> toe te voegen.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4F01B65-B004-FE77-8C2E-A77B164B7B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5422" y="2579688"/>
            <a:ext cx="5130140" cy="3508375"/>
          </a:xfrm>
        </p:spPr>
        <p:txBody>
          <a:bodyPr numCol="1">
            <a:normAutofit/>
          </a:bodyPr>
          <a:lstStyle>
            <a:lvl1pPr marL="271463" indent="-2603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5pPr>
            <a:lvl6pPr>
              <a:buClr>
                <a:schemeClr val="accent2"/>
              </a:buClr>
              <a:defRPr sz="1000"/>
            </a:lvl6pPr>
            <a:lvl7pPr>
              <a:buClr>
                <a:schemeClr val="accent2"/>
              </a:buClr>
              <a:defRPr sz="900"/>
            </a:lvl7pPr>
            <a:lvl8pPr>
              <a:buClr>
                <a:schemeClr val="accent2"/>
              </a:buClr>
              <a:defRPr sz="800"/>
            </a:lvl8pPr>
            <a:lvl9pPr>
              <a:buClr>
                <a:schemeClr val="accent2"/>
              </a:buClr>
              <a:defRPr sz="800"/>
            </a:lvl9pPr>
          </a:lstStyle>
          <a:p>
            <a:pPr lvl="0"/>
            <a:r>
              <a:rPr lang="nl-NL" noProof="0" dirty="0"/>
              <a:t>Klik om </a:t>
            </a:r>
            <a:r>
              <a:rPr lang="nl-NL" noProof="0" dirty="0" err="1"/>
              <a:t>bullets</a:t>
            </a:r>
            <a:r>
              <a:rPr lang="nl-NL" noProof="0" dirty="0"/>
              <a:t>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301345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grafie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C77B-27C0-AC4C-9F22-ED22492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46" y="6356350"/>
            <a:ext cx="474702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C68C74B7-C5F9-F943-B046-0F90FEE4FB58}" type="slidenum">
              <a:rPr lang="nl-NL" noProof="0" smtClean="0"/>
              <a:pPr algn="l"/>
              <a:t>‹nr.›</a:t>
            </a:fld>
            <a:endParaRPr lang="nl-NL" noProof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0E33A0-947D-6F42-ACE5-9CAC418E1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439" y="1220203"/>
            <a:ext cx="5130140" cy="939800"/>
          </a:xfrm>
        </p:spPr>
        <p:txBody>
          <a:bodyPr vert="horz" wrap="square" lIns="91440" tIns="45720" rIns="91440" bIns="45720" rtlCol="0" anchor="b" anchorCtr="0">
            <a:noAutofit/>
          </a:bodyPr>
          <a:lstStyle>
            <a:lvl1pPr>
              <a:defRPr lang="en-US" b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nl-NL" noProof="0" dirty="0"/>
              <a:t>Klik om titel toe te voegen.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CCEB37-C08E-C042-8C21-4E5E6FE19DE5}"/>
              </a:ext>
            </a:extLst>
          </p:cNvPr>
          <p:cNvCxnSpPr>
            <a:cxnSpLocks/>
          </p:cNvCxnSpPr>
          <p:nvPr userDrawn="1"/>
        </p:nvCxnSpPr>
        <p:spPr>
          <a:xfrm>
            <a:off x="803049" y="2245549"/>
            <a:ext cx="6901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1FD08B0-A4CC-4CCD-A2A7-D5C0A5ED776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273799" y="1220204"/>
            <a:ext cx="5211761" cy="4867860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3CF78-B90F-785A-2EF8-7470F1909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t="8482" b="1"/>
          <a:stretch/>
        </p:blipFill>
        <p:spPr>
          <a:xfrm>
            <a:off x="342965" y="299666"/>
            <a:ext cx="1244912" cy="49690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41E657C-DAB1-4473-DE38-8C18BE732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438" y="2579688"/>
            <a:ext cx="5130140" cy="3508375"/>
          </a:xfrm>
        </p:spPr>
        <p:txBody>
          <a:bodyPr numCol="1">
            <a:normAutofit/>
          </a:bodyPr>
          <a:lstStyle>
            <a:lvl1pPr marL="271463" indent="-2603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5pPr>
            <a:lvl6pPr>
              <a:buClr>
                <a:schemeClr val="accent2"/>
              </a:buClr>
              <a:defRPr sz="1000"/>
            </a:lvl6pPr>
            <a:lvl7pPr>
              <a:buClr>
                <a:schemeClr val="accent2"/>
              </a:buClr>
              <a:defRPr sz="900"/>
            </a:lvl7pPr>
            <a:lvl8pPr>
              <a:buClr>
                <a:schemeClr val="accent2"/>
              </a:buClr>
              <a:defRPr sz="800"/>
            </a:lvl8pPr>
            <a:lvl9pPr>
              <a:buClr>
                <a:schemeClr val="accent2"/>
              </a:buClr>
              <a:defRPr sz="800"/>
            </a:lvl9pPr>
          </a:lstStyle>
          <a:p>
            <a:pPr lvl="0"/>
            <a:r>
              <a:rPr lang="nl-NL" noProof="0" dirty="0"/>
              <a:t>Klik om </a:t>
            </a:r>
            <a:r>
              <a:rPr lang="nl-NL" noProof="0" dirty="0" err="1"/>
              <a:t>bullets</a:t>
            </a:r>
            <a:r>
              <a:rPr lang="nl-NL" noProof="0" dirty="0"/>
              <a:t>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23359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B5A57-C56A-8F44-A009-6C050ACBA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noProof="0" dirty="0"/>
              <a:t>Klik om titel toe te voegen.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EE4A4-DEF4-764D-9E38-E23986566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level</a:t>
            </a:r>
          </a:p>
          <a:p>
            <a:pPr lvl="2"/>
            <a:r>
              <a:rPr lang="nl-NL" noProof="0" dirty="0"/>
              <a:t>Derde level</a:t>
            </a:r>
          </a:p>
          <a:p>
            <a:pPr lvl="3"/>
            <a:r>
              <a:rPr lang="nl-NL" noProof="0" dirty="0"/>
              <a:t>Vierde level</a:t>
            </a:r>
          </a:p>
          <a:p>
            <a:pPr lvl="4"/>
            <a:r>
              <a:rPr lang="nl-NL" noProof="0" dirty="0"/>
              <a:t>Vijfde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5698D-260D-264E-A297-7E4E0A219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noProof="0" dirty="0"/>
              <a:t>Datum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649F8-801D-DC46-B53A-ACB36A469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58985-C229-FA44-8C27-D5B6FA422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C74B7-C5F9-F943-B046-0F90FEE4FB5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4954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49" r:id="rId3"/>
    <p:sldLayoutId id="2147483663" r:id="rId4"/>
    <p:sldLayoutId id="2147483661" r:id="rId5"/>
    <p:sldLayoutId id="2147483662" r:id="rId6"/>
    <p:sldLayoutId id="2147483664" r:id="rId7"/>
    <p:sldLayoutId id="2147483653" r:id="rId8"/>
    <p:sldLayoutId id="2147483655" r:id="rId9"/>
    <p:sldLayoutId id="2147483656" r:id="rId10"/>
    <p:sldLayoutId id="2147483658" r:id="rId11"/>
    <p:sldLayoutId id="2147483659" r:id="rId12"/>
    <p:sldLayoutId id="2147483651" r:id="rId13"/>
    <p:sldLayoutId id="2147483665" r:id="rId14"/>
    <p:sldLayoutId id="2147483666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microsoft.com/office/2018/10/relationships/comments" Target="../comments/modernComment_118_BDD95A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sv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8B_416238F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microsoft.com/office/2018/10/relationships/comments" Target="../comments/modernComment_619505BE_9B417D5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microsoft.com/office/2018/10/relationships/comments" Target="../comments/modernComment_619505BC_A2514B6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33863306?fl=pl&amp;fe=t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97D73D69-7B5C-42A9-F78A-2E4813FE5B9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892675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C428D2-CA75-5455-7D29-BD57E29853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4739" y="3595901"/>
            <a:ext cx="4725327" cy="2090524"/>
          </a:xfrm>
        </p:spPr>
        <p:txBody>
          <a:bodyPr/>
          <a:lstStyle/>
          <a:p>
            <a:r>
              <a:rPr lang="en-US" dirty="0"/>
              <a:t>Rookstopzorg: </a:t>
            </a:r>
            <a:r>
              <a:rPr lang="en-US" dirty="0" err="1"/>
              <a:t>kansen</a:t>
            </a:r>
            <a:r>
              <a:rPr lang="en-US" dirty="0"/>
              <a:t> in elk </a:t>
            </a:r>
            <a:r>
              <a:rPr lang="en-US" dirty="0" err="1"/>
              <a:t>patiëntencontact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AD7379-322C-B67B-DFB8-F5F1CF58D3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NVALT - Nederlandse Vereniging van Artsen voor Longziekten en Tuberculose">
            <a:extLst>
              <a:ext uri="{FF2B5EF4-FFF2-40B4-BE49-F238E27FC236}">
                <a16:creationId xmlns:a16="http://schemas.microsoft.com/office/drawing/2014/main" id="{B4C97E7B-5DE9-2B6D-F203-487064D4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462" y="5044713"/>
            <a:ext cx="928238" cy="9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NVVC's stap naar een slim CRM | Cloudigy">
            <a:extLst>
              <a:ext uri="{FF2B5EF4-FFF2-40B4-BE49-F238E27FC236}">
                <a16:creationId xmlns:a16="http://schemas.microsoft.com/office/drawing/2014/main" id="{A0B2F2EB-9E1F-B524-0885-ECC236328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t="-1754" r="25705" b="11166"/>
          <a:stretch>
            <a:fillRect/>
          </a:stretch>
        </p:blipFill>
        <p:spPr bwMode="auto">
          <a:xfrm>
            <a:off x="7189400" y="5041212"/>
            <a:ext cx="932457" cy="81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VOG – Nederlandse Vereniging voor Obstetrie en Gynaecologie">
            <a:extLst>
              <a:ext uri="{FF2B5EF4-FFF2-40B4-BE49-F238E27FC236}">
                <a16:creationId xmlns:a16="http://schemas.microsoft.com/office/drawing/2014/main" id="{3F18964E-4F0F-450F-E23E-3EA9B645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432" y="5793766"/>
            <a:ext cx="962700" cy="80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oor mentale gezondheid - Trimbos-instituut">
            <a:extLst>
              <a:ext uri="{FF2B5EF4-FFF2-40B4-BE49-F238E27FC236}">
                <a16:creationId xmlns:a16="http://schemas.microsoft.com/office/drawing/2014/main" id="{F8377BEA-ABCC-AAFB-A320-5BE472CC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865" y="6047877"/>
            <a:ext cx="1325160" cy="5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me extern - OutSite - Nederlandse Internisten Vereniging">
            <a:extLst>
              <a:ext uri="{FF2B5EF4-FFF2-40B4-BE49-F238E27FC236}">
                <a16:creationId xmlns:a16="http://schemas.microsoft.com/office/drawing/2014/main" id="{FBB08803-9496-91A1-392C-EB8BEB16F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66" y="6194262"/>
            <a:ext cx="2136324" cy="4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 descr="Afbeelding met Lettertype, tekst, Graphics, wit&#10;&#10;Door AI gegenereerde inhoud is mogelijk onjuist.">
            <a:extLst>
              <a:ext uri="{FF2B5EF4-FFF2-40B4-BE49-F238E27FC236}">
                <a16:creationId xmlns:a16="http://schemas.microsoft.com/office/drawing/2014/main" id="{AC401A4C-9254-02FB-18E3-6E8896455C9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11" t="961" r="811" b="-3526"/>
          <a:stretch>
            <a:fillRect/>
          </a:stretch>
        </p:blipFill>
        <p:spPr>
          <a:xfrm>
            <a:off x="8602372" y="5311487"/>
            <a:ext cx="1665235" cy="3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382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F024E05-0E69-C924-79FA-2EC39B512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08" y="899717"/>
            <a:ext cx="6197180" cy="5253486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3200" b="1" dirty="0">
                <a:latin typeface="+mj-lt"/>
                <a:ea typeface="Verdana"/>
              </a:rPr>
              <a:t>Hoe verwijs ik warm?</a:t>
            </a:r>
          </a:p>
          <a:p>
            <a:pPr marL="0" indent="0">
              <a:lnSpc>
                <a:spcPct val="120000"/>
              </a:lnSpc>
              <a:buNone/>
            </a:pPr>
            <a:endParaRPr lang="nl-NL" sz="1400" i="1" dirty="0">
              <a:latin typeface="+mj-lt"/>
              <a:ea typeface="Verdan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l-NL" sz="1800" dirty="0">
                <a:latin typeface="+mj-lt"/>
                <a:ea typeface="Verdana" panose="020B0604030504040204" pitchFamily="34" charset="0"/>
              </a:rPr>
              <a:t>Dit kan via </a:t>
            </a:r>
            <a:r>
              <a:rPr lang="nl-NL" sz="1800" dirty="0">
                <a:highlight>
                  <a:srgbClr val="FFFF00"/>
                </a:highlight>
                <a:latin typeface="+mj-lt"/>
                <a:ea typeface="Verdana" panose="020B0604030504040204" pitchFamily="34" charset="0"/>
              </a:rPr>
              <a:t>[Tekst afstemmen op eigen ziekenhuis]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nl-NL" sz="1800" dirty="0">
                <a:latin typeface="+mj-lt"/>
                <a:ea typeface="Verdana" panose="020B0604030504040204" pitchFamily="34" charset="0"/>
              </a:rPr>
              <a:t>Rookstoppoli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nl-NL" sz="1800" dirty="0">
                <a:latin typeface="+mj-lt"/>
                <a:ea typeface="Verdana" panose="020B0604030504040204" pitchFamily="34" charset="0"/>
              </a:rPr>
              <a:t>Rookstopconsulent / Leefstijlloket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nl-NL" sz="1800" dirty="0">
                <a:latin typeface="+mj-lt"/>
                <a:ea typeface="Verdana" panose="020B0604030504040204" pitchFamily="34" charset="0"/>
              </a:rPr>
              <a:t>Huisarts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nl-NL" sz="1800" dirty="0">
                <a:latin typeface="+mj-lt"/>
                <a:ea typeface="Verdana" panose="020B0604030504040204" pitchFamily="34" charset="0"/>
              </a:rPr>
              <a:t>Stoppen-met-rokenbegeleider in de buurt: </a:t>
            </a:r>
            <a:r>
              <a:rPr lang="nl-NL" sz="1800" u="sng" dirty="0">
                <a:latin typeface="+mj-lt"/>
                <a:ea typeface="Verdana" panose="020B0604030504040204" pitchFamily="34" charset="0"/>
              </a:rPr>
              <a:t>ikstopnu.nl/hulp-in-de-buurt</a:t>
            </a:r>
            <a:endParaRPr lang="nl-NL" sz="2000" u="sng" dirty="0">
              <a:latin typeface="+mj-lt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7914569-97AF-B1A6-A13A-AAE4DD743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92" y="0"/>
            <a:ext cx="5344271" cy="674464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E7DBE04-64B2-1C5D-3A85-15379E92DBE9}"/>
              </a:ext>
            </a:extLst>
          </p:cNvPr>
          <p:cNvSpPr txBox="1"/>
          <p:nvPr/>
        </p:nvSpPr>
        <p:spPr>
          <a:xfrm>
            <a:off x="854510" y="5123425"/>
            <a:ext cx="56207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nl-NL" sz="1600" i="1" dirty="0"/>
              <a:t>Warm verwijzen = professional neemt initiatief om vervolgafspraak voor de roker te regelen </a:t>
            </a:r>
          </a:p>
          <a:p>
            <a:pPr marL="76200" indent="0">
              <a:buNone/>
            </a:pPr>
            <a:r>
              <a:rPr lang="nl-NL" sz="1600" i="1" dirty="0"/>
              <a:t>	</a:t>
            </a:r>
          </a:p>
          <a:p>
            <a:pPr marL="76200" indent="0">
              <a:buNone/>
            </a:pPr>
            <a:r>
              <a:rPr lang="nl-NL" sz="1600" i="1" dirty="0"/>
              <a:t>Koud verwijzen = de roker moet zelf een afspraak maken</a:t>
            </a:r>
          </a:p>
        </p:txBody>
      </p:sp>
      <p:pic>
        <p:nvPicPr>
          <p:cNvPr id="11" name="Graphic 10" descr="Duim omhoog met effen opvulling">
            <a:extLst>
              <a:ext uri="{FF2B5EF4-FFF2-40B4-BE49-F238E27FC236}">
                <a16:creationId xmlns:a16="http://schemas.microsoft.com/office/drawing/2014/main" id="{E704638D-A968-FCD8-963F-B5C24F1B6E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682" y="5169021"/>
            <a:ext cx="400653" cy="400653"/>
          </a:xfrm>
          <a:prstGeom prst="rect">
            <a:avLst/>
          </a:prstGeom>
        </p:spPr>
      </p:pic>
      <p:pic>
        <p:nvPicPr>
          <p:cNvPr id="12" name="Graphic 11" descr="Duim omlaag met effen opvulling">
            <a:extLst>
              <a:ext uri="{FF2B5EF4-FFF2-40B4-BE49-F238E27FC236}">
                <a16:creationId xmlns:a16="http://schemas.microsoft.com/office/drawing/2014/main" id="{10EF66AC-2F8C-B9A5-10BD-A4CA4CD647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999" y="5739309"/>
            <a:ext cx="400653" cy="400653"/>
          </a:xfrm>
          <a:prstGeom prst="rect">
            <a:avLst/>
          </a:prstGeom>
        </p:spPr>
      </p:pic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899F61F6-8EFF-05B2-1817-C9D7A28C7C3D}"/>
              </a:ext>
            </a:extLst>
          </p:cNvPr>
          <p:cNvCxnSpPr>
            <a:cxnSpLocks/>
          </p:cNvCxnSpPr>
          <p:nvPr/>
        </p:nvCxnSpPr>
        <p:spPr>
          <a:xfrm>
            <a:off x="494999" y="1485900"/>
            <a:ext cx="4572301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155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5370A-77BD-6A7E-3C11-68A935A09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iek omhoog pijl illustratie De grafiek gaat omhoog met een blauwe pijl  | Premium Vector">
            <a:extLst>
              <a:ext uri="{FF2B5EF4-FFF2-40B4-BE49-F238E27FC236}">
                <a16:creationId xmlns:a16="http://schemas.microsoft.com/office/drawing/2014/main" id="{EA05F92D-71C9-346F-5CDB-FC58088E7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" r="1" b="1"/>
          <a:stretch>
            <a:fillRect/>
          </a:stretch>
        </p:blipFill>
        <p:spPr bwMode="auto">
          <a:xfrm>
            <a:off x="6765717" y="1066810"/>
            <a:ext cx="5197684" cy="5133965"/>
          </a:xfrm>
          <a:custGeom>
            <a:avLst/>
            <a:gdLst>
              <a:gd name="connsiteX0" fmla="*/ 0 w 6943106"/>
              <a:gd name="connsiteY0" fmla="*/ 0 h 6858000"/>
              <a:gd name="connsiteX1" fmla="*/ 6943106 w 6943106"/>
              <a:gd name="connsiteY1" fmla="*/ 0 h 6858000"/>
              <a:gd name="connsiteX2" fmla="*/ 6943106 w 6943106"/>
              <a:gd name="connsiteY2" fmla="*/ 6858000 h 6858000"/>
              <a:gd name="connsiteX3" fmla="*/ 0 w 6943106"/>
              <a:gd name="connsiteY3" fmla="*/ 6858000 h 6858000"/>
              <a:gd name="connsiteX4" fmla="*/ 0 w 6943106"/>
              <a:gd name="connsiteY4" fmla="*/ 5892691 h 6858000"/>
              <a:gd name="connsiteX5" fmla="*/ 1334785 w 6943106"/>
              <a:gd name="connsiteY5" fmla="*/ 5892691 h 6858000"/>
              <a:gd name="connsiteX6" fmla="*/ 1334785 w 6943106"/>
              <a:gd name="connsiteY6" fmla="*/ 1268189 h 6858000"/>
              <a:gd name="connsiteX7" fmla="*/ 0 w 6943106"/>
              <a:gd name="connsiteY7" fmla="*/ 12681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43106" h="6858000">
                <a:moveTo>
                  <a:pt x="0" y="0"/>
                </a:moveTo>
                <a:lnTo>
                  <a:pt x="6943106" y="0"/>
                </a:lnTo>
                <a:lnTo>
                  <a:pt x="6943106" y="6858000"/>
                </a:lnTo>
                <a:lnTo>
                  <a:pt x="0" y="6858000"/>
                </a:lnTo>
                <a:lnTo>
                  <a:pt x="0" y="5892691"/>
                </a:lnTo>
                <a:lnTo>
                  <a:pt x="1334785" y="5892691"/>
                </a:lnTo>
                <a:lnTo>
                  <a:pt x="1334785" y="1268189"/>
                </a:lnTo>
                <a:lnTo>
                  <a:pt x="0" y="1268189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8BC444-543E-A849-510A-16F4F4F915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4247" y="1752953"/>
            <a:ext cx="4794014" cy="1073257"/>
          </a:xfr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l-NL" sz="3500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Effectiviteit van het VBA+</a:t>
            </a:r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9578F446-2C09-5764-EF1A-9F12B65FA4AA}"/>
              </a:ext>
            </a:extLst>
          </p:cNvPr>
          <p:cNvSpPr>
            <a:spLocks noGrp="1"/>
          </p:cNvSpPr>
          <p:nvPr/>
        </p:nvSpPr>
        <p:spPr>
          <a:xfrm>
            <a:off x="1050767" y="3309977"/>
            <a:ext cx="5197684" cy="211380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PT Sans" panose="020B0503020203020204" pitchFamily="34" charset="0"/>
              <a:buChar char="⎼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" indent="-3508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2788" indent="-3571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lphaL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-11113">
              <a:spcBef>
                <a:spcPct val="0"/>
              </a:spcBef>
              <a:buNone/>
            </a:pPr>
            <a:r>
              <a:rPr lang="nl-NL" sz="2200" b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Stopadvies van zorgverlener </a:t>
            </a:r>
            <a:r>
              <a:rPr lang="nl-NL" sz="2200" b="1" u="sng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verdubbelt</a:t>
            </a:r>
            <a:r>
              <a:rPr lang="nl-NL" sz="2200" b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stopkans</a:t>
            </a:r>
          </a:p>
          <a:p>
            <a:pPr marL="11113" indent="-11113">
              <a:spcBef>
                <a:spcPct val="0"/>
              </a:spcBef>
              <a:buNone/>
            </a:pPr>
            <a:endParaRPr lang="nl-NL" sz="2200" b="0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1113" indent="-11113">
              <a:spcBef>
                <a:spcPct val="0"/>
              </a:spcBef>
              <a:buNone/>
            </a:pPr>
            <a:r>
              <a:rPr lang="nl-NL" sz="2200" b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Warm verwijzen zorgt voor </a:t>
            </a:r>
            <a:r>
              <a:rPr lang="nl-NL" sz="2200" b="1" u="sng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17x meer</a:t>
            </a:r>
            <a:r>
              <a:rPr lang="nl-NL" sz="22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nl-NL" sz="2200" b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starters in stophulp</a:t>
            </a:r>
            <a:endParaRPr lang="nl-NL" sz="2200" b="0" i="1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1113" indent="-11113">
              <a:spcBef>
                <a:spcPct val="0"/>
              </a:spcBef>
              <a:buNone/>
            </a:pPr>
            <a:endParaRPr lang="nl-NL" b="0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864A1D7-A96C-4DE8-85C2-86545074D284}"/>
              </a:ext>
            </a:extLst>
          </p:cNvPr>
          <p:cNvSpPr/>
          <p:nvPr/>
        </p:nvSpPr>
        <p:spPr>
          <a:xfrm>
            <a:off x="190500" y="161925"/>
            <a:ext cx="1981200" cy="81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9561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B43ED-F3B4-BF84-B278-96949E03A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77D37A3-1C9B-DC3B-9DF4-0B671994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22" y="692150"/>
            <a:ext cx="9562054" cy="468503"/>
          </a:xfrm>
        </p:spPr>
        <p:txBody>
          <a:bodyPr wrap="square" anchor="t">
            <a:noAutofit/>
          </a:bodyPr>
          <a:lstStyle/>
          <a:p>
            <a:r>
              <a:rPr lang="nl-NL" sz="3600" dirty="0"/>
              <a:t>Ook bij </a:t>
            </a:r>
            <a:r>
              <a:rPr lang="nl-NL" sz="3600" dirty="0" err="1"/>
              <a:t>vapen</a:t>
            </a:r>
            <a:r>
              <a:rPr lang="nl-NL" sz="3600" dirty="0"/>
              <a:t> VBA+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4F4C8B-6740-BF7A-4127-51170ABD7B08}"/>
              </a:ext>
            </a:extLst>
          </p:cNvPr>
          <p:cNvSpPr txBox="1">
            <a:spLocks/>
          </p:cNvSpPr>
          <p:nvPr/>
        </p:nvSpPr>
        <p:spPr>
          <a:xfrm>
            <a:off x="855122" y="2847977"/>
            <a:ext cx="5555203" cy="3179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noProof="0" dirty="0"/>
              <a:t>De meeste stoppen met roken begeleiders bieden ook hulp bij stoppen met </a:t>
            </a:r>
            <a:r>
              <a:rPr lang="nl-NL" sz="2000" noProof="0" dirty="0" err="1"/>
              <a:t>vapen</a:t>
            </a:r>
            <a:endParaRPr lang="nl-NL" sz="2000" noProof="0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A16A6F86-D9AD-C22B-6FB3-CB733844E2E4}"/>
              </a:ext>
            </a:extLst>
          </p:cNvPr>
          <p:cNvCxnSpPr>
            <a:cxnSpLocks/>
          </p:cNvCxnSpPr>
          <p:nvPr/>
        </p:nvCxnSpPr>
        <p:spPr>
          <a:xfrm>
            <a:off x="855122" y="1247431"/>
            <a:ext cx="4593178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Tijdelijke aanduiding voor afbeelding 9">
            <a:extLst>
              <a:ext uri="{FF2B5EF4-FFF2-40B4-BE49-F238E27FC236}">
                <a16:creationId xmlns:a16="http://schemas.microsoft.com/office/drawing/2014/main" id="{4EEC7896-DD84-42AC-7729-213E512442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"/>
          <a:stretch>
            <a:fillRect/>
          </a:stretch>
        </p:blipFill>
        <p:spPr>
          <a:xfrm>
            <a:off x="6710363" y="10"/>
            <a:ext cx="5481637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760406"/>
      </p:ext>
    </p:extLst>
  </p:cSld>
  <p:clrMapOvr>
    <a:masterClrMapping/>
  </p:clrMapOvr>
  <p:transition spd="slow">
    <p:wipe/>
  </p:transition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E495E-7761-1754-D10B-A1EBF9F78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A78E5-DF90-B0A4-DAC8-F51A889B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47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/>
              <a:t>Vastleggen rookstatus in EPD</a:t>
            </a:r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95A5455E-895D-D34F-5F19-059271B0C0FC}"/>
              </a:ext>
            </a:extLst>
          </p:cNvPr>
          <p:cNvSpPr txBox="1">
            <a:spLocks/>
          </p:cNvSpPr>
          <p:nvPr/>
        </p:nvSpPr>
        <p:spPr>
          <a:xfrm>
            <a:off x="718237" y="2425699"/>
            <a:ext cx="6317069" cy="4041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PT Sans" panose="020B0503020203020204" pitchFamily="34" charset="0"/>
              <a:buChar char="⎼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" indent="-3508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2788" indent="-3571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lphaL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cs typeface="Arial"/>
              </a:rPr>
              <a:t>Registreer bij </a:t>
            </a:r>
            <a:r>
              <a:rPr lang="nl-NL" sz="2000" u="sng" dirty="0">
                <a:cs typeface="Arial"/>
              </a:rPr>
              <a:t>iedere</a:t>
            </a:r>
            <a:r>
              <a:rPr lang="nl-NL" sz="2000" dirty="0">
                <a:cs typeface="Arial"/>
              </a:rPr>
              <a:t> patiënt de rookstatus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000" dirty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cs typeface="Arial"/>
              </a:rPr>
              <a:t>Bij voorkeur zichtbaar op het voorblad van het EPD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000" dirty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cs typeface="Arial"/>
              </a:rPr>
              <a:t>Houd het actueel en registreer ook het vervolg (advies, verwijzing, terugval/stop)</a:t>
            </a:r>
            <a:endParaRPr lang="nl-NL" sz="2800" dirty="0">
              <a:cs typeface="Arial" panose="020B0604020202020204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25143D2-06AE-196B-97CE-001ED2F772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22"/>
          <a:stretch>
            <a:fillRect/>
          </a:stretch>
        </p:blipFill>
        <p:spPr>
          <a:xfrm>
            <a:off x="7353300" y="2245384"/>
            <a:ext cx="4543426" cy="250379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EF2BB13-96AA-44BB-7886-E9FFC1CBB9FB}"/>
              </a:ext>
            </a:extLst>
          </p:cNvPr>
          <p:cNvSpPr/>
          <p:nvPr/>
        </p:nvSpPr>
        <p:spPr>
          <a:xfrm>
            <a:off x="7353300" y="3638550"/>
            <a:ext cx="4543426" cy="2190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4303F709-DC7F-4236-6E4D-12356062515F}"/>
              </a:ext>
            </a:extLst>
          </p:cNvPr>
          <p:cNvCxnSpPr>
            <a:cxnSpLocks/>
          </p:cNvCxnSpPr>
          <p:nvPr/>
        </p:nvCxnSpPr>
        <p:spPr>
          <a:xfrm>
            <a:off x="740822" y="1514475"/>
            <a:ext cx="6869653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7F02FDBF-8938-E5F4-D103-7D1FB6C18BC3}"/>
              </a:ext>
            </a:extLst>
          </p:cNvPr>
          <p:cNvSpPr txBox="1"/>
          <p:nvPr/>
        </p:nvSpPr>
        <p:spPr>
          <a:xfrm>
            <a:off x="7458075" y="5010150"/>
            <a:ext cx="443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[Vervang door afbeelding eigen ziekenhuis]</a:t>
            </a:r>
          </a:p>
        </p:txBody>
      </p:sp>
    </p:spTree>
    <p:extLst>
      <p:ext uri="{BB962C8B-B14F-4D97-AF65-F5344CB8AC3E}">
        <p14:creationId xmlns:p14="http://schemas.microsoft.com/office/powerpoint/2010/main" val="31384346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DD67A-9772-5534-A71A-1AECD1EB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569183E-1C1A-1017-C5C4-EE19EB4A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22" y="806450"/>
            <a:ext cx="9562054" cy="468503"/>
          </a:xfrm>
        </p:spPr>
        <p:txBody>
          <a:bodyPr wrap="square" anchor="t">
            <a:noAutofit/>
          </a:bodyPr>
          <a:lstStyle/>
          <a:p>
            <a:r>
              <a:rPr lang="nl-NL" sz="3600" dirty="0"/>
              <a:t>Stoppen met roken in richtlijnen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6C31CA1-BF24-C35F-3A45-5646BB6F176E}"/>
              </a:ext>
            </a:extLst>
          </p:cNvPr>
          <p:cNvSpPr txBox="1">
            <a:spLocks/>
          </p:cNvSpPr>
          <p:nvPr/>
        </p:nvSpPr>
        <p:spPr>
          <a:xfrm>
            <a:off x="855122" y="2181226"/>
            <a:ext cx="6126704" cy="38459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cs typeface="Arial"/>
              </a:rPr>
              <a:t>Stoppen met roken staat in veel richtlijnen benoemd als onderdeel van de behandeling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000" dirty="0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cs typeface="Arial"/>
              </a:rPr>
              <a:t>Rookstopzorg is daarmee bij veel ziektebeelden </a:t>
            </a:r>
            <a:r>
              <a:rPr lang="nl-NL" sz="2000" u="sng" dirty="0">
                <a:cs typeface="Arial"/>
              </a:rPr>
              <a:t>standaard</a:t>
            </a:r>
            <a:r>
              <a:rPr lang="nl-NL" sz="2000" dirty="0">
                <a:cs typeface="Arial"/>
              </a:rPr>
              <a:t> zorg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000" dirty="0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cs typeface="Arial"/>
              </a:rPr>
              <a:t>Bespreek het met je patiënt!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7968C6A-BF7E-28E9-7125-764BF3910332}"/>
              </a:ext>
            </a:extLst>
          </p:cNvPr>
          <p:cNvCxnSpPr>
            <a:cxnSpLocks/>
          </p:cNvCxnSpPr>
          <p:nvPr/>
        </p:nvCxnSpPr>
        <p:spPr>
          <a:xfrm>
            <a:off x="855122" y="1390650"/>
            <a:ext cx="7431628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Tijdelijke aanduiding voor afbeelding 7" descr="Afbeelding met tekst, Lettertype, symbool, logo&#10;&#10;Door AI gegenereerde inhoud is mogelijk onjuist.">
            <a:extLst>
              <a:ext uri="{FF2B5EF4-FFF2-40B4-BE49-F238E27FC236}">
                <a16:creationId xmlns:a16="http://schemas.microsoft.com/office/drawing/2014/main" id="{99C9435E-7435-EF32-23AD-A5E96B794B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35" r="10035"/>
          <a:stretch/>
        </p:blipFill>
        <p:spPr>
          <a:xfrm>
            <a:off x="7945198" y="1591379"/>
            <a:ext cx="3544871" cy="4435774"/>
          </a:xfrm>
          <a:prstGeom prst="rect">
            <a:avLst/>
          </a:prstGeom>
          <a:blipFill dpi="0" rotWithShape="1">
            <a:blip r:embed="rId4" cstate="email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87579628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clipart, schets, Lijnillustraties&#10;&#10;Door AI gegenereerde inhoud is mogelijk onjuist.">
            <a:extLst>
              <a:ext uri="{FF2B5EF4-FFF2-40B4-BE49-F238E27FC236}">
                <a16:creationId xmlns:a16="http://schemas.microsoft.com/office/drawing/2014/main" id="{4C508016-1411-A287-54C3-683D1E78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08" t="25523" r="22708" b="20838"/>
          <a:stretch>
            <a:fillRect/>
          </a:stretch>
        </p:blipFill>
        <p:spPr>
          <a:xfrm>
            <a:off x="107830" y="3171157"/>
            <a:ext cx="4293391" cy="3686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ECA62-7C82-B7DF-A206-C082A8A8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6" y="365125"/>
            <a:ext cx="10391774" cy="1325563"/>
          </a:xfrm>
        </p:spPr>
        <p:txBody>
          <a:bodyPr>
            <a:normAutofit/>
          </a:bodyPr>
          <a:lstStyle/>
          <a:p>
            <a:r>
              <a:rPr lang="nl-NL" sz="3600" noProof="0" dirty="0">
                <a:cs typeface="Arial"/>
              </a:rPr>
              <a:t>Ambassadeur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11454F-D729-3638-C0E9-4F749A82D9F5}"/>
              </a:ext>
            </a:extLst>
          </p:cNvPr>
          <p:cNvSpPr txBox="1"/>
          <p:nvPr/>
        </p:nvSpPr>
        <p:spPr>
          <a:xfrm>
            <a:off x="962025" y="1905218"/>
            <a:ext cx="931545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200" noProof="0" dirty="0">
                <a:cs typeface="Arial"/>
              </a:rPr>
              <a:t>…kan elke zorgverlener worden: medisch specialist, verpleegkundige, verpleegkundig specialist, </a:t>
            </a:r>
            <a:r>
              <a:rPr lang="nl-NL" sz="2200" noProof="0" dirty="0" err="1">
                <a:cs typeface="Arial"/>
              </a:rPr>
              <a:t>physician</a:t>
            </a:r>
            <a:r>
              <a:rPr lang="nl-NL" sz="2200" noProof="0" dirty="0">
                <a:cs typeface="Arial"/>
              </a:rPr>
              <a:t> </a:t>
            </a:r>
            <a:r>
              <a:rPr lang="nl-NL" sz="2200" noProof="0" dirty="0" err="1">
                <a:cs typeface="Arial"/>
              </a:rPr>
              <a:t>assistant</a:t>
            </a:r>
            <a:endParaRPr lang="nl-NL" sz="2200" noProof="0" dirty="0">
              <a:cs typeface="Arial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321708-4F6C-1AFB-17DF-74CECB7FE404}"/>
              </a:ext>
            </a:extLst>
          </p:cNvPr>
          <p:cNvSpPr txBox="1"/>
          <p:nvPr/>
        </p:nvSpPr>
        <p:spPr>
          <a:xfrm>
            <a:off x="5098774" y="4064300"/>
            <a:ext cx="6576743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200" dirty="0">
                <a:cs typeface="Arial"/>
              </a:rPr>
              <a:t>Een team met meerdere zorgverleners vanuit verschillende specialismen werkt het beste!</a:t>
            </a:r>
          </a:p>
          <a:p>
            <a:endParaRPr lang="nl-NL" sz="2200" dirty="0">
              <a:cs typeface="Arial"/>
            </a:endParaRPr>
          </a:p>
          <a:p>
            <a:r>
              <a:rPr lang="nl-NL" sz="2200" b="1" dirty="0">
                <a:cs typeface="Arial"/>
              </a:rPr>
              <a:t>Wie sluit zich aan als ambassadeur </a:t>
            </a:r>
            <a:r>
              <a:rPr lang="nl-NL" sz="2200" b="1" dirty="0" err="1">
                <a:cs typeface="Arial"/>
              </a:rPr>
              <a:t>rookstopzorg</a:t>
            </a:r>
            <a:r>
              <a:rPr lang="nl-NL" sz="2200" b="1" dirty="0">
                <a:cs typeface="Arial"/>
              </a:rPr>
              <a:t> in ons ziekenhuis?</a:t>
            </a:r>
          </a:p>
          <a:p>
            <a:endParaRPr lang="nl-NL" sz="2200" dirty="0">
              <a:cs typeface="Arial"/>
            </a:endParaRPr>
          </a:p>
          <a:p>
            <a:endParaRPr lang="nl-NL" sz="2200" dirty="0">
              <a:cs typeface="Arial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D0A2D51-0752-8F29-8FDD-5622CE435593}"/>
              </a:ext>
            </a:extLst>
          </p:cNvPr>
          <p:cNvCxnSpPr>
            <a:cxnSpLocks/>
          </p:cNvCxnSpPr>
          <p:nvPr/>
        </p:nvCxnSpPr>
        <p:spPr>
          <a:xfrm>
            <a:off x="740822" y="1352550"/>
            <a:ext cx="4183603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83266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03B17-C256-F2B9-685F-E17183445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C1993-7E08-8E5C-5C53-3CCB68D3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22" y="692150"/>
            <a:ext cx="9562054" cy="468503"/>
          </a:xfrm>
        </p:spPr>
        <p:txBody>
          <a:bodyPr wrap="square" anchor="t">
            <a:noAutofit/>
          </a:bodyPr>
          <a:lstStyle/>
          <a:p>
            <a:r>
              <a:rPr lang="nl-NL" sz="3300" dirty="0"/>
              <a:t>Cijfers (stoppen met) roken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9F1F8B-E3E4-4202-4B7B-0FB576F1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3019" y="6316710"/>
            <a:ext cx="3422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511F9A8-FB10-2941-AA88-E6350135DB26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  <p:graphicFrame>
        <p:nvGraphicFramePr>
          <p:cNvPr id="8" name="Tijdelijke aanduiding voor tekst 5">
            <a:extLst>
              <a:ext uri="{FF2B5EF4-FFF2-40B4-BE49-F238E27FC236}">
                <a16:creationId xmlns:a16="http://schemas.microsoft.com/office/drawing/2014/main" id="{48689B1B-0D1F-C0FC-7E34-8B106FCB0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45852"/>
              </p:ext>
            </p:extLst>
          </p:nvPr>
        </p:nvGraphicFramePr>
        <p:xfrm>
          <a:off x="935021" y="1531647"/>
          <a:ext cx="9292055" cy="478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A24E207-A0EC-29E1-072D-BD00E6520607}"/>
              </a:ext>
            </a:extLst>
          </p:cNvPr>
          <p:cNvCxnSpPr>
            <a:cxnSpLocks/>
          </p:cNvCxnSpPr>
          <p:nvPr/>
        </p:nvCxnSpPr>
        <p:spPr>
          <a:xfrm>
            <a:off x="855122" y="1247775"/>
            <a:ext cx="5745703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94055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39290-D394-B619-F9A1-82F367725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55FA8C-E584-0BA6-0C47-82B0BFC4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22" y="692150"/>
            <a:ext cx="9562054" cy="468503"/>
          </a:xfrm>
        </p:spPr>
        <p:txBody>
          <a:bodyPr wrap="square" anchor="t">
            <a:noAutofit/>
          </a:bodyPr>
          <a:lstStyle/>
          <a:p>
            <a:r>
              <a:rPr lang="nl-NL" sz="3300" dirty="0"/>
              <a:t>Invloed roken op het lichaam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70BC7D-A59D-36B3-D9D9-1A91EC688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666" y="1247775"/>
            <a:ext cx="4887520" cy="537259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17FC47D-0416-6684-7EF6-0A032FE8541E}"/>
              </a:ext>
            </a:extLst>
          </p:cNvPr>
          <p:cNvSpPr txBox="1"/>
          <p:nvPr/>
        </p:nvSpPr>
        <p:spPr>
          <a:xfrm>
            <a:off x="9182100" y="6392049"/>
            <a:ext cx="294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/>
              <a:t>Boek: In iedere roker zit een stopper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6DF4DE5-245C-5856-4F58-E3C76E537972}"/>
              </a:ext>
            </a:extLst>
          </p:cNvPr>
          <p:cNvCxnSpPr>
            <a:cxnSpLocks/>
          </p:cNvCxnSpPr>
          <p:nvPr/>
        </p:nvCxnSpPr>
        <p:spPr>
          <a:xfrm>
            <a:off x="855122" y="1247775"/>
            <a:ext cx="6145753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16896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49B19-B196-0DD5-2B08-C13703412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E86AB8E-21CB-8801-CADB-19740907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21" y="692150"/>
            <a:ext cx="10393903" cy="468503"/>
          </a:xfrm>
        </p:spPr>
        <p:txBody>
          <a:bodyPr wrap="square" anchor="t">
            <a:noAutofit/>
          </a:bodyPr>
          <a:lstStyle/>
          <a:p>
            <a:r>
              <a:rPr lang="nl-NL" sz="3300" dirty="0" err="1"/>
              <a:t>Vapes</a:t>
            </a:r>
            <a:r>
              <a:rPr lang="nl-NL" sz="3300" dirty="0"/>
              <a:t> en andere schadelijke nicotineproducten</a:t>
            </a:r>
          </a:p>
        </p:txBody>
      </p:sp>
      <p:pic>
        <p:nvPicPr>
          <p:cNvPr id="2" name="Tijdelijke aanduiding voor afbeelding 7">
            <a:extLst>
              <a:ext uri="{FF2B5EF4-FFF2-40B4-BE49-F238E27FC236}">
                <a16:creationId xmlns:a16="http://schemas.microsoft.com/office/drawing/2014/main" id="{E1758F40-DD21-0803-2B85-49CBF4DC78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26" r="3270" b="32536"/>
          <a:stretch>
            <a:fillRect/>
          </a:stretch>
        </p:blipFill>
        <p:spPr>
          <a:xfrm>
            <a:off x="7249896" y="1924050"/>
            <a:ext cx="4544889" cy="37147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D7FBD9-F585-3697-A9F2-4140F72484D6}"/>
              </a:ext>
            </a:extLst>
          </p:cNvPr>
          <p:cNvSpPr txBox="1">
            <a:spLocks/>
          </p:cNvSpPr>
          <p:nvPr/>
        </p:nvSpPr>
        <p:spPr>
          <a:xfrm>
            <a:off x="855122" y="1809750"/>
            <a:ext cx="6126704" cy="421740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/>
              <a:t>Vapegebruik</a:t>
            </a:r>
            <a:r>
              <a:rPr lang="nl-NL" sz="2000" dirty="0"/>
              <a:t> onder jongeren stijgt snel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1 op de 4 scholieren (12-16 </a:t>
            </a:r>
            <a:r>
              <a:rPr lang="nl-NL" sz="2000" dirty="0" err="1"/>
              <a:t>jr</a:t>
            </a:r>
            <a:r>
              <a:rPr lang="nl-NL" sz="2000" dirty="0"/>
              <a:t>) gebruikt weleens een </a:t>
            </a:r>
            <a:r>
              <a:rPr lang="nl-NL" sz="2000" dirty="0" err="1"/>
              <a:t>vape</a:t>
            </a:r>
            <a:endParaRPr lang="nl-NL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Andere nicotineproducenten: o.a. verhitte tabak (IQOS), nicotinezakjes (</a:t>
            </a:r>
            <a:r>
              <a:rPr lang="nl-NL" sz="2000" err="1"/>
              <a:t>snus</a:t>
            </a:r>
            <a:r>
              <a:rPr lang="nl-NL" sz="2000"/>
              <a:t>), waterpijp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Deze producten zijn verslavend en vormen een gevaar voor de gezondheid</a:t>
            </a:r>
            <a:endParaRPr lang="nl-NL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97DD94-E414-C90D-C5FE-70A46FE7484F}"/>
              </a:ext>
            </a:extLst>
          </p:cNvPr>
          <p:cNvSpPr txBox="1"/>
          <p:nvPr/>
        </p:nvSpPr>
        <p:spPr>
          <a:xfrm>
            <a:off x="8673193" y="6183411"/>
            <a:ext cx="2939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i="1" dirty="0"/>
              <a:t>Trimbos 2023-2024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795B9B5-29EF-D16C-4F82-B436E5185F8C}"/>
              </a:ext>
            </a:extLst>
          </p:cNvPr>
          <p:cNvCxnSpPr>
            <a:cxnSpLocks/>
          </p:cNvCxnSpPr>
          <p:nvPr/>
        </p:nvCxnSpPr>
        <p:spPr>
          <a:xfrm>
            <a:off x="855122" y="1238250"/>
            <a:ext cx="9927178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236704"/>
      </p:ext>
    </p:extLst>
  </p:cSld>
  <p:clrMapOvr>
    <a:masterClrMapping/>
  </p:clrMapOvr>
  <p:transition spd="slow">
    <p:wipe/>
  </p:transition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437A610-CF3C-723E-2057-358EAEE1E742}"/>
              </a:ext>
            </a:extLst>
          </p:cNvPr>
          <p:cNvSpPr txBox="1"/>
          <p:nvPr/>
        </p:nvSpPr>
        <p:spPr>
          <a:xfrm>
            <a:off x="6496936" y="843240"/>
            <a:ext cx="4755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https://vimeo.com/1033863306?fl=pl&amp;fe=ti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17B1DC-AE72-B34A-BFEA-70C21B1CE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581" y="1459548"/>
            <a:ext cx="8667307" cy="487383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ADE53AF0-767E-6E84-A558-6753F1A4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22" y="692150"/>
            <a:ext cx="9562054" cy="468503"/>
          </a:xfrm>
        </p:spPr>
        <p:txBody>
          <a:bodyPr wrap="square" anchor="t">
            <a:noAutofit/>
          </a:bodyPr>
          <a:lstStyle/>
          <a:p>
            <a:r>
              <a:rPr lang="nl-NL" sz="3300" dirty="0"/>
              <a:t>Video: Dr. Smit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DC7F49-885E-DE2F-544E-4D6E4D55EF3A}"/>
              </a:ext>
            </a:extLst>
          </p:cNvPr>
          <p:cNvCxnSpPr>
            <a:cxnSpLocks/>
          </p:cNvCxnSpPr>
          <p:nvPr/>
        </p:nvCxnSpPr>
        <p:spPr>
          <a:xfrm>
            <a:off x="855122" y="1238250"/>
            <a:ext cx="3850228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29414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CA2C7-000F-A67B-C00F-444C846F5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5D8BDE2-B65B-4F76-902D-76806D5130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19992"/>
          <a:stretch>
            <a:fillRect/>
          </a:stretch>
        </p:blipFill>
        <p:spPr>
          <a:xfrm>
            <a:off x="5217840" y="10"/>
            <a:ext cx="6974161" cy="6888664"/>
          </a:xfrm>
          <a:custGeom>
            <a:avLst/>
            <a:gdLst>
              <a:gd name="connsiteX0" fmla="*/ 0 w 6943106"/>
              <a:gd name="connsiteY0" fmla="*/ 0 h 6858000"/>
              <a:gd name="connsiteX1" fmla="*/ 6943106 w 6943106"/>
              <a:gd name="connsiteY1" fmla="*/ 0 h 6858000"/>
              <a:gd name="connsiteX2" fmla="*/ 6943106 w 6943106"/>
              <a:gd name="connsiteY2" fmla="*/ 6858000 h 6858000"/>
              <a:gd name="connsiteX3" fmla="*/ 0 w 6943106"/>
              <a:gd name="connsiteY3" fmla="*/ 6858000 h 6858000"/>
              <a:gd name="connsiteX4" fmla="*/ 0 w 6943106"/>
              <a:gd name="connsiteY4" fmla="*/ 5892691 h 6858000"/>
              <a:gd name="connsiteX5" fmla="*/ 1334785 w 6943106"/>
              <a:gd name="connsiteY5" fmla="*/ 5892691 h 6858000"/>
              <a:gd name="connsiteX6" fmla="*/ 1334785 w 6943106"/>
              <a:gd name="connsiteY6" fmla="*/ 1268189 h 6858000"/>
              <a:gd name="connsiteX7" fmla="*/ 0 w 6943106"/>
              <a:gd name="connsiteY7" fmla="*/ 12681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43106" h="6858000">
                <a:moveTo>
                  <a:pt x="0" y="0"/>
                </a:moveTo>
                <a:lnTo>
                  <a:pt x="6943106" y="0"/>
                </a:lnTo>
                <a:lnTo>
                  <a:pt x="6943106" y="6858000"/>
                </a:lnTo>
                <a:lnTo>
                  <a:pt x="0" y="6858000"/>
                </a:lnTo>
                <a:lnTo>
                  <a:pt x="0" y="5892691"/>
                </a:lnTo>
                <a:lnTo>
                  <a:pt x="1334785" y="5892691"/>
                </a:lnTo>
                <a:lnTo>
                  <a:pt x="1334785" y="1268189"/>
                </a:lnTo>
                <a:lnTo>
                  <a:pt x="0" y="1268189"/>
                </a:lnTo>
                <a:close/>
              </a:path>
            </a:pathLst>
          </a:cu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EB7402-25EC-2383-6B31-EA7B74D2C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4247" y="1752953"/>
            <a:ext cx="4794014" cy="1073257"/>
          </a:xfrm>
        </p:spPr>
        <p:txBody>
          <a:bodyPr vert="horz" wrap="square" lIns="91440" tIns="45720" rIns="91440" bIns="45720" rtlCol="0" anchor="t" anchorCtr="0"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nl-NL" sz="2800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 hoeft niet bang te zijn de patiëntrelatie te schaden met een stopadvies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6D3BAEEB-88D8-9E1C-8886-88D317F778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74119" y="2951970"/>
            <a:ext cx="720000" cy="36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ED0A1F99-F052-4393-C177-1B910B698364}"/>
              </a:ext>
            </a:extLst>
          </p:cNvPr>
          <p:cNvSpPr txBox="1">
            <a:spLocks/>
          </p:cNvSpPr>
          <p:nvPr/>
        </p:nvSpPr>
        <p:spPr>
          <a:xfrm>
            <a:off x="1261726" y="3317101"/>
            <a:ext cx="5034299" cy="2113802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PT Sans" panose="020B0503020203020204" pitchFamily="34" charset="0"/>
              <a:buChar char="⎼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" indent="-3508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2788" indent="-3571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lphaL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6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-11113">
              <a:spcBef>
                <a:spcPct val="0"/>
              </a:spcBef>
              <a:buClr>
                <a:schemeClr val="accent2"/>
              </a:buClr>
              <a:buNone/>
            </a:pPr>
            <a:endParaRPr lang="nl-NL" b="0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nl-NL" sz="2000" b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 van de 10 rokers willen gestimuleerd worden om te stoppen</a:t>
            </a:r>
          </a:p>
          <a:p>
            <a:pPr>
              <a:spcBef>
                <a:spcPct val="0"/>
              </a:spcBef>
              <a:buClr>
                <a:schemeClr val="accent2"/>
              </a:buClr>
            </a:pPr>
            <a:endParaRPr lang="nl-NL" sz="2000" b="0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nl-NL" sz="2000" b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 van de 10 rokers zien de zorgverlener als juiste persoon voor stopadvies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4118F11-5C8E-8EC8-68A0-6A8572302534}"/>
              </a:ext>
            </a:extLst>
          </p:cNvPr>
          <p:cNvSpPr/>
          <p:nvPr/>
        </p:nvSpPr>
        <p:spPr>
          <a:xfrm>
            <a:off x="190500" y="161925"/>
            <a:ext cx="1981200" cy="81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90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BAC44E5-9D7F-656A-E994-E46223C7C1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47849"/>
            <a:ext cx="5838645" cy="419576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nl-NL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Hoge werkdruk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Zorgen om patiëntrelatie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Aanname: patiënt regelt het zelf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Aanname: andere zorgprofessional is verantwoordelijk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B9910D-871F-F0D1-7018-92E22CE3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8" y="404354"/>
            <a:ext cx="6571484" cy="1325563"/>
          </a:xfrm>
        </p:spPr>
        <p:txBody>
          <a:bodyPr>
            <a:normAutofit fontScale="90000"/>
          </a:bodyPr>
          <a:lstStyle/>
          <a:p>
            <a:r>
              <a:rPr lang="nl-NL" sz="3200" dirty="0"/>
              <a:t>Wat zijn veel genoemde obstakels bij een rookstopadvies?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6B3AF146-267B-AEF7-FCF9-F35E5FCF462F}"/>
              </a:ext>
            </a:extLst>
          </p:cNvPr>
          <p:cNvCxnSpPr>
            <a:cxnSpLocks/>
          </p:cNvCxnSpPr>
          <p:nvPr/>
        </p:nvCxnSpPr>
        <p:spPr>
          <a:xfrm>
            <a:off x="740822" y="1609725"/>
            <a:ext cx="6193378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65667B-F88B-5CBB-1947-1FFD5E5AA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/>
          <a:stretch>
            <a:fillRect/>
          </a:stretch>
        </p:blipFill>
        <p:spPr bwMode="auto">
          <a:xfrm>
            <a:off x="6676845" y="1933574"/>
            <a:ext cx="4862693" cy="37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2701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523BE-0924-EA96-74BA-9365B50D2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C4FA7FEA-E3D0-531E-CF73-8B902408CDD0}"/>
              </a:ext>
            </a:extLst>
          </p:cNvPr>
          <p:cNvSpPr txBox="1"/>
          <p:nvPr/>
        </p:nvSpPr>
        <p:spPr>
          <a:xfrm>
            <a:off x="1169447" y="2277209"/>
            <a:ext cx="6705600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354E"/>
                </a:solidFill>
                <a:effectLst/>
                <a:latin typeface="+mj-lt"/>
              </a:rPr>
              <a:t>Een kort en effectief rookstopadvies om roken bespreekbaar te maken en patiënten te bewegen naar stoppen</a:t>
            </a:r>
            <a:endParaRPr lang="en-US" sz="2000" b="0" i="0" dirty="0">
              <a:solidFill>
                <a:srgbClr val="00354E"/>
              </a:solidFill>
              <a:effectLst/>
              <a:latin typeface="+mj-lt"/>
            </a:endParaRPr>
          </a:p>
          <a:p>
            <a:pPr algn="l" rtl="0" fontAlgn="base">
              <a:lnSpc>
                <a:spcPct val="150000"/>
              </a:lnSpc>
              <a:buNone/>
            </a:pPr>
            <a:endParaRPr lang="nl-NL" sz="2000" b="0" i="0" dirty="0">
              <a:solidFill>
                <a:srgbClr val="00354E"/>
              </a:solidFill>
              <a:effectLst/>
              <a:latin typeface="+mj-lt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354E"/>
                </a:solidFill>
                <a:effectLst/>
                <a:latin typeface="+mj-lt"/>
              </a:rPr>
              <a:t>3 simpele stappen in één minuut:</a:t>
            </a:r>
            <a:r>
              <a:rPr lang="en-US" sz="2000" b="0" i="0" dirty="0">
                <a:solidFill>
                  <a:srgbClr val="00354E"/>
                </a:solidFill>
                <a:effectLst/>
                <a:latin typeface="+mj-lt"/>
              </a:rPr>
              <a:t>​</a:t>
            </a:r>
          </a:p>
          <a:p>
            <a:pPr marL="914400" lvl="1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nl-NL" sz="2000" b="0" i="0" u="none" strike="noStrike" dirty="0">
                <a:solidFill>
                  <a:srgbClr val="00354E"/>
                </a:solidFill>
                <a:effectLst/>
                <a:latin typeface="+mj-lt"/>
              </a:rPr>
              <a:t>Vraag</a:t>
            </a:r>
            <a:r>
              <a:rPr lang="en-US" sz="2000" b="0" i="0" dirty="0">
                <a:solidFill>
                  <a:srgbClr val="00354E"/>
                </a:solidFill>
                <a:effectLst/>
                <a:latin typeface="+mj-lt"/>
              </a:rPr>
              <a:t>​</a:t>
            </a:r>
          </a:p>
          <a:p>
            <a:pPr marL="914400" lvl="1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nl-NL" sz="2000" b="0" i="0" u="none" strike="noStrike" dirty="0">
                <a:solidFill>
                  <a:srgbClr val="00354E"/>
                </a:solidFill>
                <a:effectLst/>
                <a:latin typeface="+mj-lt"/>
              </a:rPr>
              <a:t>Vertel</a:t>
            </a:r>
            <a:r>
              <a:rPr lang="en-US" sz="2000" b="0" i="0" dirty="0">
                <a:solidFill>
                  <a:srgbClr val="00354E"/>
                </a:solidFill>
                <a:effectLst/>
                <a:latin typeface="+mj-lt"/>
              </a:rPr>
              <a:t>​</a:t>
            </a:r>
          </a:p>
          <a:p>
            <a:pPr marL="914400" lvl="1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nl-NL" sz="2000" b="0" i="0" u="none" strike="noStrike" dirty="0">
                <a:solidFill>
                  <a:srgbClr val="00354E"/>
                </a:solidFill>
                <a:effectLst/>
                <a:latin typeface="+mj-lt"/>
              </a:rPr>
              <a:t>Verwijs warm</a:t>
            </a:r>
            <a:endParaRPr lang="nl-NL" sz="2000" b="0" i="0" dirty="0">
              <a:solidFill>
                <a:srgbClr val="00354E"/>
              </a:solidFill>
              <a:effectLst/>
              <a:latin typeface="+mj-lt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3BF1FA9-4381-0219-E323-39A5C33F4148}"/>
              </a:ext>
            </a:extLst>
          </p:cNvPr>
          <p:cNvSpPr txBox="1"/>
          <p:nvPr/>
        </p:nvSpPr>
        <p:spPr>
          <a:xfrm>
            <a:off x="933450" y="699611"/>
            <a:ext cx="74937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300" b="1" i="0" u="none" strike="noStrike" dirty="0">
                <a:solidFill>
                  <a:srgbClr val="00354E"/>
                </a:solidFill>
                <a:effectLst/>
                <a:latin typeface="Arial" panose="020B0604020202020204" pitchFamily="34" charset="0"/>
              </a:rPr>
              <a:t>Het antwoord…</a:t>
            </a:r>
          </a:p>
          <a:p>
            <a:r>
              <a:rPr lang="nl-NL" sz="3300" b="1" i="0" u="none" strike="noStrike" dirty="0">
                <a:solidFill>
                  <a:srgbClr val="00354E"/>
                </a:solidFill>
                <a:effectLst/>
                <a:latin typeface="Arial" panose="020B0604020202020204" pitchFamily="34" charset="0"/>
              </a:rPr>
              <a:t>het </a:t>
            </a:r>
            <a:r>
              <a:rPr lang="nl-NL" sz="3300" b="1" i="0" u="none" strike="noStrike" dirty="0" err="1">
                <a:solidFill>
                  <a:srgbClr val="00354E"/>
                </a:solidFill>
                <a:effectLst/>
                <a:latin typeface="Arial" panose="020B0604020202020204" pitchFamily="34" charset="0"/>
              </a:rPr>
              <a:t>Very</a:t>
            </a:r>
            <a:r>
              <a:rPr lang="nl-NL" sz="3300" b="1" i="0" u="none" strike="noStrike" dirty="0">
                <a:solidFill>
                  <a:srgbClr val="00354E"/>
                </a:solidFill>
                <a:effectLst/>
                <a:latin typeface="Arial" panose="020B0604020202020204" pitchFamily="34" charset="0"/>
              </a:rPr>
              <a:t> Brief </a:t>
            </a:r>
            <a:r>
              <a:rPr lang="nl-NL" sz="3300" b="1" i="0" u="none" strike="noStrike" dirty="0" err="1">
                <a:solidFill>
                  <a:srgbClr val="00354E"/>
                </a:solidFill>
                <a:effectLst/>
                <a:latin typeface="Arial" panose="020B0604020202020204" pitchFamily="34" charset="0"/>
              </a:rPr>
              <a:t>Advice</a:t>
            </a:r>
            <a:r>
              <a:rPr lang="nl-NL" sz="3300" b="1" i="0" u="none" strike="noStrike" dirty="0">
                <a:solidFill>
                  <a:srgbClr val="00354E"/>
                </a:solidFill>
                <a:effectLst/>
                <a:latin typeface="Arial" panose="020B0604020202020204" pitchFamily="34" charset="0"/>
              </a:rPr>
              <a:t> Plus (VBA+)</a:t>
            </a:r>
            <a:endParaRPr lang="nl-NL" sz="3300" dirty="0"/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E8F17DAF-85FF-B2D2-6916-D7F5B1812E67}"/>
              </a:ext>
            </a:extLst>
          </p:cNvPr>
          <p:cNvCxnSpPr>
            <a:cxnSpLocks/>
          </p:cNvCxnSpPr>
          <p:nvPr/>
        </p:nvCxnSpPr>
        <p:spPr>
          <a:xfrm>
            <a:off x="921797" y="1836182"/>
            <a:ext cx="7476871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VBA+ challenge - Trimbos-instituut">
            <a:extLst>
              <a:ext uri="{FF2B5EF4-FFF2-40B4-BE49-F238E27FC236}">
                <a16:creationId xmlns:a16="http://schemas.microsoft.com/office/drawing/2014/main" id="{CE95B126-4D26-A62F-59DB-825A6E75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3146472"/>
            <a:ext cx="6600824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948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FC434-8089-B94A-EB9D-2A83BFEB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Het VBA+ in 3 stappen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6027F-5B90-34A2-F659-4208686A69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87558"/>
            <a:ext cx="10878879" cy="47529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2000" b="1" dirty="0">
                <a:latin typeface="+mj-lt"/>
                <a:ea typeface="Verdana" panose="020B0604030504040204" pitchFamily="34" charset="0"/>
              </a:rPr>
              <a:t>Stap 1: Vraag naar de rookstatus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000" i="1" dirty="0">
                <a:solidFill>
                  <a:schemeClr val="accent2"/>
                </a:solidFill>
                <a:latin typeface="+mj-lt"/>
                <a:ea typeface="Verdana" panose="020B0604030504040204" pitchFamily="34" charset="0"/>
              </a:rPr>
              <a:t>“Mag ik u wat vragen… Rookt u (nog)?”</a:t>
            </a:r>
          </a:p>
          <a:p>
            <a:pPr marL="0" indent="0">
              <a:lnSpc>
                <a:spcPct val="120000"/>
              </a:lnSpc>
              <a:buNone/>
            </a:pPr>
            <a:endParaRPr lang="nl-NL" sz="1700" b="1" dirty="0">
              <a:latin typeface="+mj-lt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l-NL" sz="2000" b="1" dirty="0">
                <a:latin typeface="+mj-lt"/>
                <a:ea typeface="Verdana" panose="020B0604030504040204" pitchFamily="34" charset="0"/>
              </a:rPr>
              <a:t>Stap 2: Vertel dat professionele hulp en evt. medicatie het meest effectief is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000" i="1" dirty="0">
                <a:solidFill>
                  <a:schemeClr val="accent2"/>
                </a:solidFill>
                <a:latin typeface="+mj-lt"/>
                <a:ea typeface="Verdana" panose="020B0604030504040204" pitchFamily="34" charset="0"/>
              </a:rPr>
              <a:t>“Mocht u willen stoppen, dan gaat dat het beste met professionele begeleiding en evt. pleisters of andere medicatie. Het wordt vergoed door uw zorgverzekeraar. Zou u dit willen?”</a:t>
            </a:r>
          </a:p>
          <a:p>
            <a:pPr marL="0" indent="0">
              <a:lnSpc>
                <a:spcPct val="120000"/>
              </a:lnSpc>
              <a:buNone/>
            </a:pPr>
            <a:endParaRPr lang="nl-NL" sz="1700" i="1" dirty="0">
              <a:solidFill>
                <a:schemeClr val="accent4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2000" b="1" dirty="0">
                <a:ea typeface="Verdana"/>
              </a:rPr>
              <a:t>Stap 3: Verwijs warm</a:t>
            </a:r>
          </a:p>
          <a:p>
            <a:pPr>
              <a:lnSpc>
                <a:spcPct val="120000"/>
              </a:lnSpc>
            </a:pPr>
            <a:r>
              <a:rPr lang="nl-NL" sz="2000" dirty="0">
                <a:ea typeface="Verdana"/>
              </a:rPr>
              <a:t>Heeft de roker interesse in begeleiding? Bespreek de opties voor begeleiding, laat de roker kiezen, en verwijs vervolgens warm door.</a:t>
            </a:r>
          </a:p>
          <a:p>
            <a:pPr>
              <a:lnSpc>
                <a:spcPct val="120000"/>
              </a:lnSpc>
            </a:pPr>
            <a:r>
              <a:rPr lang="nl-NL" sz="2000" i="1" dirty="0">
                <a:solidFill>
                  <a:schemeClr val="accent2"/>
                </a:solidFill>
                <a:ea typeface="Verdana"/>
              </a:rPr>
              <a:t>“Mag ik uw gegevens delen met een stopcoach om een afspraak in te plannen?” </a:t>
            </a:r>
          </a:p>
          <a:p>
            <a:pPr marL="0" indent="0">
              <a:lnSpc>
                <a:spcPct val="120000"/>
              </a:lnSpc>
              <a:buNone/>
            </a:pPr>
            <a:endParaRPr lang="nl-NL" sz="2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FC93BB1-27F3-158E-80B0-65194DFFC311}"/>
              </a:ext>
            </a:extLst>
          </p:cNvPr>
          <p:cNvCxnSpPr>
            <a:cxnSpLocks/>
          </p:cNvCxnSpPr>
          <p:nvPr/>
        </p:nvCxnSpPr>
        <p:spPr>
          <a:xfrm>
            <a:off x="740822" y="1323975"/>
            <a:ext cx="4850353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489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FMS">
      <a:dk1>
        <a:srgbClr val="00354E"/>
      </a:dk1>
      <a:lt1>
        <a:srgbClr val="FFFFFF"/>
      </a:lt1>
      <a:dk2>
        <a:srgbClr val="00354E"/>
      </a:dk2>
      <a:lt2>
        <a:srgbClr val="A2B6C8"/>
      </a:lt2>
      <a:accent1>
        <a:srgbClr val="00354E"/>
      </a:accent1>
      <a:accent2>
        <a:srgbClr val="00AFCB"/>
      </a:accent2>
      <a:accent3>
        <a:srgbClr val="00569F"/>
      </a:accent3>
      <a:accent4>
        <a:srgbClr val="009E88"/>
      </a:accent4>
      <a:accent5>
        <a:srgbClr val="FFD974"/>
      </a:accent5>
      <a:accent6>
        <a:srgbClr val="F26945"/>
      </a:accent6>
      <a:hlink>
        <a:srgbClr val="4EACC8"/>
      </a:hlink>
      <a:folHlink>
        <a:srgbClr val="4498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" id="{6C218253-C0FB-D044-9BB9-74E4289CEEF5}" vid="{1508EB4B-80E5-F741-8657-2AABC1EA50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695fc3-dc4f-45db-a682-9cc26169e411" xsi:nil="true"/>
    <lcf76f155ced4ddcb4097134ff3c332f xmlns="c3057601-4574-44bb-8cd2-b1682b7ad39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4EBEF0054B346B6909B65D6A227DE" ma:contentTypeVersion="19" ma:contentTypeDescription="Een nieuw document maken." ma:contentTypeScope="" ma:versionID="4f82c2e7f395c10ada900673adca57c1">
  <xsd:schema xmlns:xsd="http://www.w3.org/2001/XMLSchema" xmlns:xs="http://www.w3.org/2001/XMLSchema" xmlns:p="http://schemas.microsoft.com/office/2006/metadata/properties" xmlns:ns2="c3057601-4574-44bb-8cd2-b1682b7ad399" xmlns:ns3="cc695fc3-dc4f-45db-a682-9cc26169e411" targetNamespace="http://schemas.microsoft.com/office/2006/metadata/properties" ma:root="true" ma:fieldsID="cd9d6086e5744fb34245e88cc197ef6e" ns2:_="" ns3:_="">
    <xsd:import namespace="c3057601-4574-44bb-8cd2-b1682b7ad399"/>
    <xsd:import namespace="cc695fc3-dc4f-45db-a682-9cc26169e4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57601-4574-44bb-8cd2-b1682b7ad3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f78df97-9721-4cb8-b3dc-94eae817a8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95fc3-dc4f-45db-a682-9cc26169e41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63dfca-ed07-487e-bca1-3a71abc94026}" ma:internalName="TaxCatchAll" ma:showField="CatchAllData" ma:web="cc695fc3-dc4f-45db-a682-9cc26169e4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22BE38-C9C3-446A-B815-50F3E16545DE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06712ce-f17f-483c-9d5f-02ceecf87b21"/>
    <ds:schemaRef ds:uri="c6bd90a6-a40f-4b1f-8bde-bad5192b6761"/>
    <ds:schemaRef ds:uri="http://www.w3.org/XML/1998/namespace"/>
    <ds:schemaRef ds:uri="http://purl.org/dc/elements/1.1/"/>
    <ds:schemaRef ds:uri="cc695fc3-dc4f-45db-a682-9cc26169e411"/>
    <ds:schemaRef ds:uri="c3057601-4574-44bb-8cd2-b1682b7ad399"/>
  </ds:schemaRefs>
</ds:datastoreItem>
</file>

<file path=customXml/itemProps2.xml><?xml version="1.0" encoding="utf-8"?>
<ds:datastoreItem xmlns:ds="http://schemas.openxmlformats.org/officeDocument/2006/customXml" ds:itemID="{A19385BB-8F11-42FB-989B-0C3A55A093A8}"/>
</file>

<file path=customXml/itemProps3.xml><?xml version="1.0" encoding="utf-8"?>
<ds:datastoreItem xmlns:ds="http://schemas.openxmlformats.org/officeDocument/2006/customXml" ds:itemID="{6C5E0F91-3728-41F5-AF1C-74B13067AE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75a6e36-a75a-4574-90d7-a915b220247e}" enabled="1" method="Privileged" siteId="{910c787e-4fb6-4a2b-9563-777b5461517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682</TotalTime>
  <Words>664</Words>
  <Application>Microsoft Office PowerPoint</Application>
  <PresentationFormat>Breedbeeld</PresentationFormat>
  <Paragraphs>91</Paragraphs>
  <Slides>15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Kantoorthema</vt:lpstr>
      <vt:lpstr>PowerPoint-presentatie</vt:lpstr>
      <vt:lpstr>Cijfers (stoppen met) roken</vt:lpstr>
      <vt:lpstr>Invloed roken op het lichaam</vt:lpstr>
      <vt:lpstr>Vapes en andere schadelijke nicotineproducten</vt:lpstr>
      <vt:lpstr>Video: Dr. Smit</vt:lpstr>
      <vt:lpstr>PowerPoint-presentatie</vt:lpstr>
      <vt:lpstr>Wat zijn veel genoemde obstakels bij een rookstopadvies?</vt:lpstr>
      <vt:lpstr>PowerPoint-presentatie</vt:lpstr>
      <vt:lpstr>Het VBA+ in 3 stappen</vt:lpstr>
      <vt:lpstr>PowerPoint-presentatie</vt:lpstr>
      <vt:lpstr>PowerPoint-presentatie</vt:lpstr>
      <vt:lpstr>Ook bij vapen VBA+</vt:lpstr>
      <vt:lpstr>Vastleggen rookstatus in EPD</vt:lpstr>
      <vt:lpstr>Stoppen met roken in richtlijnen</vt:lpstr>
      <vt:lpstr>Ambassadeur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Florien Ham</dc:creator>
  <cp:lastModifiedBy>Wilma Vlug</cp:lastModifiedBy>
  <cp:revision>105</cp:revision>
  <dcterms:created xsi:type="dcterms:W3CDTF">2025-09-25T07:51:49Z</dcterms:created>
  <dcterms:modified xsi:type="dcterms:W3CDTF">2026-04-28T08:53:57Z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0x010100A714EBEF0054B346B6909B65D6A227DE</vt:lpwstr>
  </property>
  <property fmtid="{D5CDD505-2E9C-101B-9397-08002B2CF9AE}" pid="3" name="MediaServiceImageTags">
    <vt:lpwstr/>
  </property>
  <property fmtid="{D5CDD505-2E9C-101B-9397-08002B2CF9AE}" pid="4" name="_dlc_DocIdItemGuid">
    <vt:lpwstr>ba6f11b4-267f-4d1f-9f63-8021d4e748a2</vt:lpwstr>
  </property>
  <property fmtid="{D5CDD505-2E9C-101B-9397-08002B2CF9AE}" pid="5" name="Order">
    <vt:r8>12700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dlc_DocId">
    <vt:lpwstr>W7KP4SHTKNJT-1466047036-127</vt:lpwstr>
  </property>
  <property fmtid="{D5CDD505-2E9C-101B-9397-08002B2CF9AE}" pid="9" name="_dlc_DocIdUrl">
    <vt:lpwstr>https://medischspecialisten.sharepoint.com/sites/Federatiepresentatiesensjablonen/_layouts/15/DocIdRedir.aspx?ID=W7KP4SHTKNJT-1466047036-127, W7KP4SHTKNJT-1466047036-127</vt:lpwstr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</Properties>
</file>